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36"/>
  </p:notesMasterIdLst>
  <p:handoutMasterIdLst>
    <p:handoutMasterId r:id="rId37"/>
  </p:handoutMasterIdLst>
  <p:sldIdLst>
    <p:sldId id="256" r:id="rId4"/>
    <p:sldId id="370" r:id="rId5"/>
    <p:sldId id="401" r:id="rId6"/>
    <p:sldId id="402" r:id="rId7"/>
    <p:sldId id="400" r:id="rId8"/>
    <p:sldId id="374" r:id="rId9"/>
    <p:sldId id="385" r:id="rId10"/>
    <p:sldId id="352" r:id="rId11"/>
    <p:sldId id="353" r:id="rId12"/>
    <p:sldId id="395" r:id="rId13"/>
    <p:sldId id="379" r:id="rId14"/>
    <p:sldId id="371" r:id="rId15"/>
    <p:sldId id="390" r:id="rId16"/>
    <p:sldId id="391" r:id="rId17"/>
    <p:sldId id="394" r:id="rId18"/>
    <p:sldId id="397" r:id="rId19"/>
    <p:sldId id="262" r:id="rId20"/>
    <p:sldId id="360" r:id="rId21"/>
    <p:sldId id="396" r:id="rId22"/>
    <p:sldId id="403" r:id="rId23"/>
    <p:sldId id="381" r:id="rId24"/>
    <p:sldId id="399" r:id="rId25"/>
    <p:sldId id="380" r:id="rId26"/>
    <p:sldId id="382" r:id="rId27"/>
    <p:sldId id="355" r:id="rId28"/>
    <p:sldId id="405" r:id="rId29"/>
    <p:sldId id="362" r:id="rId30"/>
    <p:sldId id="404" r:id="rId31"/>
    <p:sldId id="357" r:id="rId32"/>
    <p:sldId id="378" r:id="rId33"/>
    <p:sldId id="375" r:id="rId34"/>
    <p:sldId id="367" r:id="rId3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20" clrIdx="0"/>
  <p:cmAuthor id="1" name="Chris Barrett" initials="CB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141"/>
    <a:srgbClr val="FF9999"/>
    <a:srgbClr val="990033"/>
    <a:srgbClr val="FF66FF"/>
    <a:srgbClr val="FF6666"/>
    <a:srgbClr val="B00E04"/>
    <a:srgbClr val="9F0E04"/>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83205" autoAdjust="0"/>
  </p:normalViewPr>
  <p:slideViewPr>
    <p:cSldViewPr>
      <p:cViewPr varScale="1">
        <p:scale>
          <a:sx n="148" d="100"/>
          <a:sy n="148" d="100"/>
        </p:scale>
        <p:origin x="108"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EFF06DC-ABAE-469E-9C2A-400C2B306249}" type="datetimeFigureOut">
              <a:rPr lang="en-US" smtClean="0"/>
              <a:t>3/30/2019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1696874-20AF-477D-9C39-65563CAA18FE}" type="slidenum">
              <a:rPr lang="en-US" smtClean="0"/>
              <a:t>‹#›</a:t>
            </a:fld>
            <a:endParaRPr lang="en-US"/>
          </a:p>
        </p:txBody>
      </p:sp>
    </p:spTree>
    <p:extLst>
      <p:ext uri="{BB962C8B-B14F-4D97-AF65-F5344CB8AC3E}">
        <p14:creationId xmlns:p14="http://schemas.microsoft.com/office/powerpoint/2010/main" val="419445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441F709-1019-4B5E-A58B-2717B614BF2E}" type="datetimeFigureOut">
              <a:rPr lang="en-US" smtClean="0"/>
              <a:pPr/>
              <a:t>3/30/2019</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26</a:t>
            </a:fld>
            <a:endParaRPr lang="en-US"/>
          </a:p>
        </p:txBody>
      </p:sp>
    </p:spTree>
    <p:extLst>
      <p:ext uri="{BB962C8B-B14F-4D97-AF65-F5344CB8AC3E}">
        <p14:creationId xmlns:p14="http://schemas.microsoft.com/office/powerpoint/2010/main" val="132599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28</a:t>
            </a:fld>
            <a:endParaRPr lang="en-US"/>
          </a:p>
        </p:txBody>
      </p:sp>
    </p:spTree>
    <p:extLst>
      <p:ext uri="{BB962C8B-B14F-4D97-AF65-F5344CB8AC3E}">
        <p14:creationId xmlns:p14="http://schemas.microsoft.com/office/powerpoint/2010/main" val="386413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2836DE7-227D-441D-A212-B98C077B6CC9}" type="slidenum">
              <a:rPr lang="en-US"/>
              <a:pPr>
                <a:defRPr/>
              </a:pPr>
              <a:t>‹#›</a:t>
            </a:fld>
            <a:endParaRPr lang="en-US"/>
          </a:p>
        </p:txBody>
      </p:sp>
    </p:spTree>
    <p:extLst>
      <p:ext uri="{BB962C8B-B14F-4D97-AF65-F5344CB8AC3E}">
        <p14:creationId xmlns:p14="http://schemas.microsoft.com/office/powerpoint/2010/main" val="365230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3/30/2019</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8"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r>
              <a:rPr lang="en-US" sz="2800" dirty="0">
                <a:latin typeface="Georgia" pitchFamily="18" charset="0"/>
              </a:rPr>
              <a:t>Christopher B. </a:t>
            </a:r>
            <a:r>
              <a:rPr lang="en-US" sz="2800" dirty="0" smtClean="0">
                <a:latin typeface="Georgia" pitchFamily="18" charset="0"/>
              </a:rPr>
              <a:t>Barrett, Cornell University</a:t>
            </a:r>
            <a:r>
              <a:rPr lang="en-US" sz="2800" dirty="0" smtClean="0">
                <a:latin typeface="Georgia" pitchFamily="18" charset="0"/>
              </a:rPr>
              <a:t/>
            </a:r>
            <a:br>
              <a:rPr lang="en-US" sz="2800" dirty="0" smtClean="0">
                <a:latin typeface="Georgia" pitchFamily="18" charset="0"/>
              </a:rPr>
            </a:br>
            <a:r>
              <a:rPr lang="en-US" sz="2800" dirty="0" smtClean="0">
                <a:latin typeface="Georgia" pitchFamily="18" charset="0"/>
              </a:rPr>
              <a:t/>
            </a:r>
            <a:br>
              <a:rPr lang="en-US" sz="2800" dirty="0" smtClean="0">
                <a:latin typeface="Georgia" pitchFamily="18" charset="0"/>
              </a:rPr>
            </a:br>
            <a:r>
              <a:rPr lang="en-US" sz="2800" dirty="0" smtClean="0">
                <a:latin typeface="Georgia" pitchFamily="18" charset="0"/>
              </a:rPr>
              <a:t>15</a:t>
            </a:r>
            <a:r>
              <a:rPr lang="en-US" sz="2800" baseline="30000" dirty="0" smtClean="0">
                <a:latin typeface="Georgia" pitchFamily="18" charset="0"/>
              </a:rPr>
              <a:t>th</a:t>
            </a:r>
            <a:r>
              <a:rPr lang="en-US" sz="2800" dirty="0" smtClean="0">
                <a:latin typeface="Georgia" pitchFamily="18" charset="0"/>
              </a:rPr>
              <a:t> Annual George McGovern Lecture</a:t>
            </a:r>
            <a:br>
              <a:rPr lang="en-US" sz="2800" dirty="0" smtClean="0">
                <a:latin typeface="Georgia" pitchFamily="18" charset="0"/>
              </a:rPr>
            </a:br>
            <a:r>
              <a:rPr lang="en-US" sz="2800" dirty="0" smtClean="0">
                <a:latin typeface="Georgia" pitchFamily="18" charset="0"/>
              </a:rPr>
              <a:t>US Mission to the United Nations Agencies in Rome</a:t>
            </a:r>
            <a:r>
              <a:rPr lang="en-US" sz="2500" dirty="0">
                <a:latin typeface="Georgia" pitchFamily="18" charset="0"/>
              </a:rPr>
              <a:t/>
            </a:r>
            <a:br>
              <a:rPr lang="en-US" sz="2500" dirty="0">
                <a:latin typeface="Georgia" pitchFamily="18" charset="0"/>
              </a:rPr>
            </a:br>
            <a:r>
              <a:rPr lang="en-US" sz="2500" dirty="0" smtClean="0">
                <a:latin typeface="Georgia" pitchFamily="18" charset="0"/>
              </a:rPr>
              <a:t>April 4</a:t>
            </a:r>
            <a:r>
              <a:rPr lang="en-US" sz="2500" dirty="0" smtClean="0">
                <a:latin typeface="Georgia" pitchFamily="18" charset="0"/>
              </a:rPr>
              <a:t>, 2019</a:t>
            </a:r>
            <a:endParaRPr lang="en-US" sz="2500" dirty="0">
              <a:latin typeface="Georgia" pitchFamily="18" charset="0"/>
            </a:endParaRPr>
          </a:p>
        </p:txBody>
      </p:sp>
      <p:sp>
        <p:nvSpPr>
          <p:cNvPr id="3" name="TextBox 2"/>
          <p:cNvSpPr txBox="1"/>
          <p:nvPr/>
        </p:nvSpPr>
        <p:spPr>
          <a:xfrm>
            <a:off x="266700" y="2133600"/>
            <a:ext cx="8610600" cy="1077218"/>
          </a:xfrm>
          <a:prstGeom prst="rect">
            <a:avLst/>
          </a:prstGeom>
          <a:noFill/>
        </p:spPr>
        <p:txBody>
          <a:bodyPr wrap="square" rtlCol="0">
            <a:spAutoFit/>
          </a:bodyPr>
          <a:lstStyle/>
          <a:p>
            <a:pPr algn="ctr"/>
            <a:r>
              <a:rPr lang="en-US" sz="3200" b="1" dirty="0" smtClean="0">
                <a:latin typeface="Georgia" pitchFamily="18" charset="0"/>
              </a:rPr>
              <a:t>On Science and Solidarity: Innovations to Meet </a:t>
            </a:r>
            <a:r>
              <a:rPr lang="en-US" sz="3200" b="1" dirty="0" smtClean="0">
                <a:latin typeface="Georgia" pitchFamily="18" charset="0"/>
              </a:rPr>
              <a:t>Global Food Security </a:t>
            </a:r>
            <a:r>
              <a:rPr lang="en-US" sz="3200" b="1" dirty="0" smtClean="0">
                <a:latin typeface="Georgia" pitchFamily="18" charset="0"/>
              </a:rPr>
              <a:t>Challenges</a:t>
            </a:r>
            <a:endParaRPr lang="en-US" sz="32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5016758"/>
          </a:xfrm>
          <a:prstGeom prst="rect">
            <a:avLst/>
          </a:prstGeom>
          <a:noFill/>
        </p:spPr>
        <p:txBody>
          <a:bodyPr wrap="square" rtlCol="0">
            <a:spAutoFit/>
          </a:bodyPr>
          <a:lstStyle/>
          <a:p>
            <a:r>
              <a:rPr lang="en-US" sz="2400" b="1" dirty="0" smtClean="0">
                <a:latin typeface="Georgia" panose="02040502050405020303" pitchFamily="18" charset="0"/>
              </a:rPr>
              <a:t>Much less progress on</a:t>
            </a:r>
            <a:r>
              <a:rPr lang="en-US" sz="2400" b="1" dirty="0" smtClean="0">
                <a:latin typeface="Georgia" panose="02040502050405020303" pitchFamily="18" charset="0"/>
              </a:rPr>
              <a:t> micronutrient deficiencies:</a:t>
            </a:r>
            <a:endParaRPr lang="en-US" sz="2400" b="1" dirty="0" smtClean="0">
              <a:latin typeface="Georgia" panose="02040502050405020303" pitchFamily="18" charset="0"/>
            </a:endParaRPr>
          </a:p>
          <a:p>
            <a:endParaRPr lang="en-US" sz="2400" dirty="0" smtClean="0">
              <a:latin typeface="Georgia" panose="02040502050405020303" pitchFamily="18" charset="0"/>
            </a:endParaRPr>
          </a:p>
          <a:p>
            <a:pPr marL="285750" indent="-285750">
              <a:buFontTx/>
              <a:buChar char="-"/>
            </a:pPr>
            <a:r>
              <a:rPr lang="en-US" sz="2400" dirty="0" smtClean="0">
                <a:latin typeface="Georgia" panose="02040502050405020303" pitchFamily="18" charset="0"/>
              </a:rPr>
              <a:t>1.6 </a:t>
            </a:r>
            <a:r>
              <a:rPr lang="en-US" sz="2400" dirty="0" err="1" smtClean="0">
                <a:latin typeface="Georgia" panose="02040502050405020303" pitchFamily="18" charset="0"/>
              </a:rPr>
              <a:t>bn</a:t>
            </a:r>
            <a:r>
              <a:rPr lang="en-US" sz="2400" dirty="0" smtClean="0">
                <a:latin typeface="Georgia" panose="02040502050405020303" pitchFamily="18" charset="0"/>
              </a:rPr>
              <a:t> suffer </a:t>
            </a:r>
            <a:r>
              <a:rPr lang="en-US" sz="2400" dirty="0">
                <a:latin typeface="Georgia" panose="02040502050405020303" pitchFamily="18" charset="0"/>
              </a:rPr>
              <a:t>iron- or vitamin B</a:t>
            </a:r>
            <a:r>
              <a:rPr lang="en-US" sz="2400" baseline="-25000" dirty="0">
                <a:latin typeface="Georgia" panose="02040502050405020303" pitchFamily="18" charset="0"/>
              </a:rPr>
              <a:t>12</a:t>
            </a:r>
            <a:r>
              <a:rPr lang="en-US" sz="2400" dirty="0">
                <a:latin typeface="Georgia" panose="02040502050405020303" pitchFamily="18" charset="0"/>
              </a:rPr>
              <a:t> deficiency </a:t>
            </a:r>
            <a:r>
              <a:rPr lang="en-US" sz="2400" dirty="0" smtClean="0">
                <a:latin typeface="Georgia" panose="02040502050405020303" pitchFamily="18" charset="0"/>
              </a:rPr>
              <a:t>anemia </a:t>
            </a:r>
          </a:p>
          <a:p>
            <a:r>
              <a:rPr lang="en-US" sz="2400" dirty="0">
                <a:latin typeface="Georgia" panose="02040502050405020303" pitchFamily="18" charset="0"/>
              </a:rPr>
              <a:t>	</a:t>
            </a:r>
            <a:r>
              <a:rPr lang="en-US" sz="2400" dirty="0" smtClean="0">
                <a:latin typeface="Georgia" panose="02040502050405020303" pitchFamily="18" charset="0"/>
              </a:rPr>
              <a:t>… and growing!</a:t>
            </a:r>
          </a:p>
          <a:p>
            <a:pPr marL="285750" indent="-285750">
              <a:buFontTx/>
              <a:buChar char="-"/>
            </a:pPr>
            <a:r>
              <a:rPr lang="en-US" sz="2400" dirty="0" smtClean="0">
                <a:latin typeface="Georgia" panose="02040502050405020303" pitchFamily="18" charset="0"/>
              </a:rPr>
              <a:t>33/15</a:t>
            </a:r>
            <a:r>
              <a:rPr lang="en-US" sz="2400" dirty="0" smtClean="0">
                <a:latin typeface="Georgia" panose="02040502050405020303" pitchFamily="18" charset="0"/>
              </a:rPr>
              <a:t>% </a:t>
            </a:r>
            <a:r>
              <a:rPr lang="en-US" sz="2400" dirty="0">
                <a:latin typeface="Georgia" panose="02040502050405020303" pitchFamily="18" charset="0"/>
              </a:rPr>
              <a:t>of pre-school age </a:t>
            </a:r>
            <a:r>
              <a:rPr lang="en-US" sz="2400" dirty="0" smtClean="0">
                <a:latin typeface="Georgia" panose="02040502050405020303" pitchFamily="18" charset="0"/>
              </a:rPr>
              <a:t>children/pregnant women </a:t>
            </a:r>
            <a:r>
              <a:rPr lang="en-US" sz="2400" dirty="0">
                <a:latin typeface="Georgia" panose="02040502050405020303" pitchFamily="18" charset="0"/>
              </a:rPr>
              <a:t>at risk of </a:t>
            </a:r>
            <a:r>
              <a:rPr lang="en-US" sz="2400" dirty="0" smtClean="0">
                <a:latin typeface="Georgia" panose="02040502050405020303" pitchFamily="18" charset="0"/>
              </a:rPr>
              <a:t> 	vitamin </a:t>
            </a:r>
            <a:r>
              <a:rPr lang="en-US" sz="2400" dirty="0">
                <a:latin typeface="Georgia" panose="02040502050405020303" pitchFamily="18" charset="0"/>
              </a:rPr>
              <a:t>A deficiency  </a:t>
            </a:r>
            <a:endParaRPr lang="en-US" sz="2400" dirty="0" smtClean="0">
              <a:latin typeface="Georgia" panose="02040502050405020303" pitchFamily="18" charset="0"/>
            </a:endParaRPr>
          </a:p>
          <a:p>
            <a:pPr marL="285750" indent="-285750">
              <a:buFontTx/>
              <a:buChar char="-"/>
            </a:pPr>
            <a:r>
              <a:rPr lang="en-US" sz="2400" dirty="0" smtClean="0">
                <a:latin typeface="Georgia" panose="02040502050405020303" pitchFamily="18" charset="0"/>
              </a:rPr>
              <a:t>zinc deficiency </a:t>
            </a:r>
            <a:r>
              <a:rPr lang="en-US" sz="2400" dirty="0">
                <a:latin typeface="Georgia" pitchFamily="18" charset="0"/>
              </a:rPr>
              <a:t>prevalence </a:t>
            </a:r>
            <a:r>
              <a:rPr lang="en-US" sz="2400" dirty="0" smtClean="0">
                <a:latin typeface="Georgia" pitchFamily="18" charset="0"/>
              </a:rPr>
              <a:t>40-70% </a:t>
            </a:r>
            <a:r>
              <a:rPr lang="en-US" sz="2400" dirty="0">
                <a:latin typeface="Georgia" pitchFamily="18" charset="0"/>
              </a:rPr>
              <a:t>in low-income </a:t>
            </a:r>
            <a:r>
              <a:rPr lang="en-US" sz="2400" dirty="0" smtClean="0">
                <a:latin typeface="Georgia" pitchFamily="18" charset="0"/>
              </a:rPr>
              <a:t>Asia/Africa</a:t>
            </a:r>
          </a:p>
          <a:p>
            <a:pPr marL="285750" indent="-285750">
              <a:buFontTx/>
              <a:buChar char="-"/>
            </a:pPr>
            <a:endParaRPr lang="en-US" sz="1600" dirty="0">
              <a:latin typeface="Georgia" panose="02040502050405020303" pitchFamily="18" charset="0"/>
            </a:endParaRPr>
          </a:p>
          <a:p>
            <a:pPr algn="r"/>
            <a:r>
              <a:rPr lang="en-US" sz="1600" dirty="0">
                <a:latin typeface="Georgia" panose="02040502050405020303" pitchFamily="18" charset="0"/>
              </a:rPr>
              <a:t>Sources: FAO et al. 2017; WHO 2008, 2009.</a:t>
            </a:r>
          </a:p>
          <a:p>
            <a:endParaRPr lang="en-US" sz="2400" dirty="0" smtClean="0">
              <a:latin typeface="Georgia" panose="02040502050405020303" pitchFamily="18" charset="0"/>
            </a:endParaRPr>
          </a:p>
          <a:p>
            <a:r>
              <a:rPr lang="en-US" sz="2400" dirty="0" smtClean="0">
                <a:latin typeface="Georgia" panose="02040502050405020303" pitchFamily="18" charset="0"/>
              </a:rPr>
              <a:t>We lack </a:t>
            </a:r>
            <a:r>
              <a:rPr lang="en-US" sz="2400" dirty="0">
                <a:latin typeface="Georgia" panose="02040502050405020303" pitchFamily="18" charset="0"/>
              </a:rPr>
              <a:t>rigorous, </a:t>
            </a:r>
            <a:r>
              <a:rPr lang="en-US" sz="2400" dirty="0" smtClean="0">
                <a:latin typeface="Georgia" panose="02040502050405020303" pitchFamily="18" charset="0"/>
              </a:rPr>
              <a:t>recent estimates </a:t>
            </a:r>
            <a:r>
              <a:rPr lang="en-US" sz="2400" dirty="0">
                <a:latin typeface="Georgia" panose="02040502050405020303" pitchFamily="18" charset="0"/>
              </a:rPr>
              <a:t>of the population suffering shortfalls of any one or more nutrient, although the number is surely </a:t>
            </a:r>
            <a:r>
              <a:rPr lang="en-US" sz="2400" b="1" dirty="0" smtClean="0">
                <a:solidFill>
                  <a:srgbClr val="FF0000"/>
                </a:solidFill>
                <a:latin typeface="Georgia" panose="02040502050405020303" pitchFamily="18" charset="0"/>
              </a:rPr>
              <a:t>&gt;2 bn</a:t>
            </a:r>
            <a:r>
              <a:rPr lang="en-US" sz="2400" dirty="0" smtClean="0">
                <a:latin typeface="Georgia" panose="02040502050405020303" pitchFamily="18" charset="0"/>
              </a:rPr>
              <a:t>. </a:t>
            </a:r>
            <a:r>
              <a:rPr lang="en-US" sz="2400" dirty="0" smtClean="0">
                <a:latin typeface="Georgia" panose="02040502050405020303" pitchFamily="18" charset="0"/>
              </a:rPr>
              <a:t>We can’t manage what we don’t measure!</a:t>
            </a:r>
            <a:r>
              <a:rPr lang="en-US" sz="2400" dirty="0">
                <a:latin typeface="Georgia" panose="02040502050405020303" pitchFamily="18" charset="0"/>
              </a:rPr>
              <a:t> </a:t>
            </a:r>
            <a:endParaRPr lang="en-US" sz="2400" dirty="0" smtClean="0">
              <a:latin typeface="Georgia" panose="02040502050405020303" pitchFamily="18" charset="0"/>
            </a:endParaRPr>
          </a:p>
          <a:p>
            <a:endParaRPr lang="en-US" sz="2400" dirty="0" smtClean="0">
              <a:latin typeface="Georgia" panose="02040502050405020303"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Stagnation</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27875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195" name="Rectangle 16"/>
          <p:cNvSpPr>
            <a:spLocks noChangeArrowheads="1"/>
          </p:cNvSpPr>
          <p:nvPr/>
        </p:nvSpPr>
        <p:spPr bwMode="auto">
          <a:xfrm>
            <a:off x="-228600" y="990600"/>
            <a:ext cx="937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smtClean="0">
                <a:latin typeface="Georgia" pitchFamily="18" charset="0"/>
              </a:rPr>
              <a:t>Future </a:t>
            </a:r>
            <a:r>
              <a:rPr lang="en-US" altLang="en-US" sz="2800" b="1" dirty="0" smtClean="0">
                <a:latin typeface="Georgia" pitchFamily="18" charset="0"/>
              </a:rPr>
              <a:t>challenges may be </a:t>
            </a:r>
            <a:r>
              <a:rPr lang="en-US" altLang="en-US" sz="2800" b="1" dirty="0" smtClean="0">
                <a:latin typeface="Georgia" pitchFamily="18" charset="0"/>
              </a:rPr>
              <a:t>tougher than past</a:t>
            </a:r>
            <a:endParaRPr lang="en-US" altLang="en-US" sz="2800" b="1" dirty="0">
              <a:latin typeface="Georgia" pitchFamily="18" charset="0"/>
            </a:endParaRPr>
          </a:p>
        </p:txBody>
      </p:sp>
      <p:sp>
        <p:nvSpPr>
          <p:cNvPr id="327697" name="Rectangle 17"/>
          <p:cNvSpPr>
            <a:spLocks noChangeArrowheads="1"/>
          </p:cNvSpPr>
          <p:nvPr/>
        </p:nvSpPr>
        <p:spPr bwMode="auto">
          <a:xfrm>
            <a:off x="152400" y="1752600"/>
            <a:ext cx="8839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dirty="0" smtClean="0">
                <a:latin typeface="Georgia" pitchFamily="18" charset="0"/>
              </a:rPr>
              <a:t>1. Human </a:t>
            </a:r>
            <a:r>
              <a:rPr lang="en-US" sz="2400" dirty="0">
                <a:latin typeface="Georgia" pitchFamily="18" charset="0"/>
              </a:rPr>
              <a:t>suffering is more </a:t>
            </a:r>
            <a:r>
              <a:rPr lang="en-US" sz="2400" b="1" dirty="0">
                <a:latin typeface="Georgia" pitchFamily="18" charset="0"/>
              </a:rPr>
              <a:t>spatially </a:t>
            </a:r>
            <a:r>
              <a:rPr lang="en-US" sz="2400" b="1" dirty="0" smtClean="0">
                <a:latin typeface="Georgia" pitchFamily="18" charset="0"/>
              </a:rPr>
              <a:t>concentrated </a:t>
            </a:r>
            <a:r>
              <a:rPr lang="en-US" sz="2400" dirty="0" smtClean="0">
                <a:latin typeface="Georgia" pitchFamily="18" charset="0"/>
              </a:rPr>
              <a:t>and more tied to </a:t>
            </a:r>
            <a:r>
              <a:rPr lang="en-US" sz="2400" b="1" dirty="0" smtClean="0">
                <a:latin typeface="Georgia" pitchFamily="18" charset="0"/>
              </a:rPr>
              <a:t>conflict</a:t>
            </a:r>
            <a:r>
              <a:rPr lang="en-US" sz="2400" dirty="0" smtClean="0">
                <a:latin typeface="Georgia" pitchFamily="18" charset="0"/>
              </a:rPr>
              <a:t>. </a:t>
            </a:r>
            <a:r>
              <a:rPr lang="en-US" altLang="en-US" sz="2400" dirty="0">
                <a:latin typeface="Georgia" pitchFamily="18" charset="0"/>
              </a:rPr>
              <a:t>In 1990 Africa </a:t>
            </a:r>
            <a:r>
              <a:rPr lang="en-US" altLang="en-US" sz="2400" dirty="0" smtClean="0">
                <a:latin typeface="Georgia" pitchFamily="18" charset="0"/>
              </a:rPr>
              <a:t>home </a:t>
            </a:r>
            <a:r>
              <a:rPr lang="en-US" altLang="en-US" sz="2400" dirty="0">
                <a:latin typeface="Georgia" pitchFamily="18" charset="0"/>
              </a:rPr>
              <a:t>to </a:t>
            </a:r>
            <a:r>
              <a:rPr lang="en-US" altLang="en-US" sz="2400" dirty="0" smtClean="0">
                <a:latin typeface="Georgia" pitchFamily="18" charset="0"/>
              </a:rPr>
              <a:t>119 </a:t>
            </a:r>
            <a:r>
              <a:rPr lang="en-US" altLang="en-US" sz="2400" dirty="0" err="1">
                <a:latin typeface="Georgia" pitchFamily="18" charset="0"/>
              </a:rPr>
              <a:t>mn</a:t>
            </a:r>
            <a:r>
              <a:rPr lang="en-US" altLang="en-US" sz="2400" dirty="0">
                <a:latin typeface="Georgia" pitchFamily="18" charset="0"/>
              </a:rPr>
              <a:t> (</a:t>
            </a:r>
            <a:r>
              <a:rPr lang="en-US" altLang="en-US" sz="2400" dirty="0" smtClean="0">
                <a:latin typeface="Georgia" pitchFamily="18" charset="0"/>
              </a:rPr>
              <a:t>24%) </a:t>
            </a:r>
            <a:r>
              <a:rPr lang="en-US" altLang="en-US" sz="2400" dirty="0">
                <a:latin typeface="Georgia" pitchFamily="18" charset="0"/>
              </a:rPr>
              <a:t>of the world’s ultra-poor (&lt;$0.95/day pc) </a:t>
            </a:r>
            <a:r>
              <a:rPr lang="en-US" altLang="en-US" sz="2400" dirty="0" smtClean="0">
                <a:latin typeface="Georgia" pitchFamily="18" charset="0"/>
              </a:rPr>
              <a:t>… grew </a:t>
            </a:r>
            <a:r>
              <a:rPr lang="en-US" altLang="en-US" sz="2400" dirty="0">
                <a:latin typeface="Georgia" pitchFamily="18" charset="0"/>
              </a:rPr>
              <a:t>to </a:t>
            </a:r>
            <a:r>
              <a:rPr lang="en-US" altLang="en-US" sz="2400" dirty="0" smtClean="0">
                <a:latin typeface="Georgia" pitchFamily="18" charset="0"/>
              </a:rPr>
              <a:t>133 </a:t>
            </a:r>
            <a:r>
              <a:rPr lang="en-US" altLang="en-US" sz="2400" dirty="0" err="1">
                <a:latin typeface="Georgia" pitchFamily="18" charset="0"/>
              </a:rPr>
              <a:t>mn</a:t>
            </a:r>
            <a:r>
              <a:rPr lang="en-US" altLang="en-US" sz="2400" dirty="0">
                <a:latin typeface="Georgia" pitchFamily="18" charset="0"/>
              </a:rPr>
              <a:t> (82%) by 2011. </a:t>
            </a:r>
            <a:r>
              <a:rPr lang="en-US" altLang="en-US" sz="2400" b="1" dirty="0">
                <a:latin typeface="Georgia" pitchFamily="18" charset="0"/>
              </a:rPr>
              <a:t>Poverty traps</a:t>
            </a:r>
            <a:r>
              <a:rPr lang="en-US" altLang="en-US" sz="2400" dirty="0">
                <a:latin typeface="Georgia" pitchFamily="18" charset="0"/>
              </a:rPr>
              <a:t> increasingly salient to the remaining poor.</a:t>
            </a:r>
          </a:p>
          <a:p>
            <a:pPr>
              <a:defRPr/>
            </a:pPr>
            <a:endParaRPr lang="en-US" sz="2400" dirty="0" smtClean="0">
              <a:latin typeface="Georgia" pitchFamily="18" charset="0"/>
            </a:endParaRPr>
          </a:p>
          <a:p>
            <a:pPr>
              <a:defRPr/>
            </a:pPr>
            <a:r>
              <a:rPr lang="en-US" sz="2400" dirty="0" smtClean="0">
                <a:latin typeface="Georgia" pitchFamily="18" charset="0"/>
              </a:rPr>
              <a:t>2. </a:t>
            </a:r>
            <a:r>
              <a:rPr lang="en-US" sz="2400" b="1" dirty="0" smtClean="0">
                <a:latin typeface="Georgia" pitchFamily="18" charset="0"/>
              </a:rPr>
              <a:t>Planetary boundaries </a:t>
            </a:r>
            <a:r>
              <a:rPr lang="en-US" sz="2400" dirty="0" smtClean="0">
                <a:latin typeface="Georgia" pitchFamily="18" charset="0"/>
              </a:rPr>
              <a:t>increasingly bind. And </a:t>
            </a:r>
            <a:r>
              <a:rPr lang="en-US" sz="2400" b="1" dirty="0" smtClean="0">
                <a:latin typeface="Georgia" pitchFamily="18" charset="0"/>
              </a:rPr>
              <a:t>climate change</a:t>
            </a:r>
            <a:r>
              <a:rPr lang="en-US" sz="2400" dirty="0" smtClean="0">
                <a:latin typeface="Georgia" pitchFamily="18" charset="0"/>
              </a:rPr>
              <a:t> creates a previously unobserved context. </a:t>
            </a:r>
          </a:p>
          <a:p>
            <a:pPr>
              <a:defRPr/>
            </a:pPr>
            <a:r>
              <a:rPr lang="en-US" sz="2400" dirty="0" smtClean="0">
                <a:latin typeface="Georgia" pitchFamily="18" charset="0"/>
              </a:rPr>
              <a:t>Water/</a:t>
            </a:r>
            <a:r>
              <a:rPr lang="en-US" sz="2400" dirty="0" smtClean="0">
                <a:latin typeface="Georgia" pitchFamily="18" charset="0"/>
              </a:rPr>
              <a:t>climate/</a:t>
            </a:r>
            <a:r>
              <a:rPr lang="en-US" sz="2400" dirty="0" smtClean="0">
                <a:latin typeface="Georgia" pitchFamily="18" charset="0"/>
              </a:rPr>
              <a:t>soil </a:t>
            </a:r>
            <a:r>
              <a:rPr lang="en-US" sz="2400" dirty="0" smtClean="0">
                <a:latin typeface="Georgia" pitchFamily="18" charset="0"/>
              </a:rPr>
              <a:t>nutrient </a:t>
            </a:r>
            <a:r>
              <a:rPr lang="en-US" sz="2400" dirty="0" smtClean="0">
                <a:latin typeface="Georgia" pitchFamily="18" charset="0"/>
              </a:rPr>
              <a:t>constraints + </a:t>
            </a:r>
            <a:r>
              <a:rPr lang="en-US" sz="2400" dirty="0" smtClean="0">
                <a:latin typeface="Georgia" pitchFamily="18" charset="0"/>
              </a:rPr>
              <a:t>changing </a:t>
            </a:r>
            <a:r>
              <a:rPr lang="en-US" sz="2400" dirty="0" smtClean="0">
                <a:latin typeface="Georgia" pitchFamily="18" charset="0"/>
              </a:rPr>
              <a:t>pest/pathogen </a:t>
            </a:r>
            <a:r>
              <a:rPr lang="en-US" sz="2400" dirty="0" smtClean="0">
                <a:latin typeface="Georgia" pitchFamily="18" charset="0"/>
              </a:rPr>
              <a:t>pressures </a:t>
            </a:r>
            <a:r>
              <a:rPr lang="en-US" sz="2400" dirty="0" smtClean="0">
                <a:latin typeface="Georgia" pitchFamily="18" charset="0"/>
              </a:rPr>
              <a:t>= new production challenges</a:t>
            </a:r>
            <a:endParaRPr lang="en-US" sz="2400" dirty="0" smtClean="0">
              <a:latin typeface="Georgia" pitchFamily="18" charset="0"/>
            </a:endParaRPr>
          </a:p>
        </p:txBody>
      </p:sp>
      <p:sp>
        <p:nvSpPr>
          <p:cNvPr id="12"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0183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528667" y="1143000"/>
            <a:ext cx="8610600" cy="6955750"/>
          </a:xfrm>
          <a:prstGeom prst="rect">
            <a:avLst/>
          </a:prstGeom>
          <a:noFill/>
        </p:spPr>
        <p:txBody>
          <a:bodyPr wrap="square" rtlCol="0">
            <a:spAutoFit/>
          </a:bodyPr>
          <a:lstStyle/>
          <a:p>
            <a:r>
              <a:rPr lang="en-US" sz="2000" b="1" dirty="0" smtClean="0">
                <a:latin typeface="Georgia" panose="02040502050405020303" pitchFamily="18" charset="0"/>
              </a:rPr>
              <a:t>It helps to unpack by the four pillars of food </a:t>
            </a:r>
            <a:r>
              <a:rPr lang="en-US" sz="2000" b="1" dirty="0" smtClean="0">
                <a:latin typeface="Georgia" panose="02040502050405020303" pitchFamily="18" charset="0"/>
              </a:rPr>
              <a:t>security, each of which is necessary (can’t focus just on one):</a:t>
            </a:r>
            <a:endParaRPr lang="en-US" sz="2000" b="1" dirty="0" smtClean="0">
              <a:latin typeface="Georgia" panose="02040502050405020303" pitchFamily="18" charset="0"/>
            </a:endParaRPr>
          </a:p>
          <a:p>
            <a:endParaRPr lang="en-US" sz="2000" b="1" dirty="0" smtClean="0">
              <a:latin typeface="Georgia" panose="02040502050405020303" pitchFamily="18" charset="0"/>
            </a:endParaRPr>
          </a:p>
          <a:p>
            <a:r>
              <a:rPr lang="en-US" sz="2000" b="1" dirty="0" smtClean="0">
                <a:latin typeface="Georgia" panose="02040502050405020303" pitchFamily="18" charset="0"/>
              </a:rPr>
              <a:t>Availability: </a:t>
            </a:r>
            <a:r>
              <a:rPr lang="en-US" sz="2000" dirty="0" smtClean="0">
                <a:latin typeface="Georgia" panose="02040502050405020303" pitchFamily="18" charset="0"/>
              </a:rPr>
              <a:t>Food </a:t>
            </a:r>
            <a:r>
              <a:rPr lang="en-US" sz="2000" dirty="0">
                <a:latin typeface="Georgia" panose="02040502050405020303" pitchFamily="18" charset="0"/>
              </a:rPr>
              <a:t>must be available in sufficient </a:t>
            </a:r>
            <a:r>
              <a:rPr lang="en-US" sz="2000" dirty="0" smtClean="0">
                <a:latin typeface="Georgia" panose="02040502050405020303" pitchFamily="18" charset="0"/>
              </a:rPr>
              <a:t>quantities. </a:t>
            </a:r>
            <a:r>
              <a:rPr lang="en-US" sz="2000" b="1" dirty="0" smtClean="0">
                <a:latin typeface="Georgia" panose="02040502050405020303" pitchFamily="18" charset="0"/>
              </a:rPr>
              <a:t>Supply-side necessary condition</a:t>
            </a:r>
            <a:r>
              <a:rPr lang="en-US" sz="2000" dirty="0" smtClean="0">
                <a:latin typeface="Georgia" panose="02040502050405020303" pitchFamily="18" charset="0"/>
              </a:rPr>
              <a:t> that considers production flows and carryover stocks available locally from production, trade, </a:t>
            </a:r>
            <a:r>
              <a:rPr lang="en-US" sz="2000" dirty="0">
                <a:latin typeface="Georgia" panose="02040502050405020303" pitchFamily="18" charset="0"/>
              </a:rPr>
              <a:t>or aid</a:t>
            </a:r>
            <a:r>
              <a:rPr lang="en-US" sz="2000" dirty="0" smtClean="0">
                <a:latin typeface="Georgia" panose="02040502050405020303" pitchFamily="18" charset="0"/>
              </a:rPr>
              <a:t>.</a:t>
            </a:r>
          </a:p>
          <a:p>
            <a:endParaRPr lang="en-US" sz="2000" dirty="0">
              <a:latin typeface="Georgia" panose="02040502050405020303" pitchFamily="18" charset="0"/>
            </a:endParaRPr>
          </a:p>
          <a:p>
            <a:r>
              <a:rPr lang="en-US" sz="2000" b="1" dirty="0" smtClean="0">
                <a:latin typeface="Georgia" panose="02040502050405020303" pitchFamily="18" charset="0"/>
              </a:rPr>
              <a:t>Access: </a:t>
            </a:r>
            <a:r>
              <a:rPr lang="en-US" sz="2000" dirty="0" smtClean="0">
                <a:latin typeface="Georgia" panose="02040502050405020303" pitchFamily="18" charset="0"/>
              </a:rPr>
              <a:t>People </a:t>
            </a:r>
            <a:r>
              <a:rPr lang="en-US" sz="2000" dirty="0">
                <a:latin typeface="Georgia" panose="02040502050405020303" pitchFamily="18" charset="0"/>
              </a:rPr>
              <a:t>must be able to regularly acquire adequate quantities of </a:t>
            </a:r>
            <a:r>
              <a:rPr lang="en-US" sz="2000" dirty="0" smtClean="0">
                <a:latin typeface="Georgia" panose="02040502050405020303" pitchFamily="18" charset="0"/>
              </a:rPr>
              <a:t>food. </a:t>
            </a:r>
            <a:r>
              <a:rPr lang="en-US" sz="2000" b="1" dirty="0">
                <a:latin typeface="Georgia" panose="02040502050405020303" pitchFamily="18" charset="0"/>
              </a:rPr>
              <a:t>Demand-side necessary condition </a:t>
            </a:r>
            <a:r>
              <a:rPr lang="en-US" sz="2000" dirty="0">
                <a:latin typeface="Georgia" panose="02040502050405020303" pitchFamily="18" charset="0"/>
              </a:rPr>
              <a:t>that </a:t>
            </a:r>
            <a:r>
              <a:rPr lang="en-US" sz="2000" dirty="0" smtClean="0">
                <a:latin typeface="Georgia" panose="02040502050405020303" pitchFamily="18" charset="0"/>
              </a:rPr>
              <a:t>considers </a:t>
            </a:r>
            <a:r>
              <a:rPr lang="en-US" sz="2000" dirty="0">
                <a:latin typeface="Georgia" panose="02040502050405020303" pitchFamily="18" charset="0"/>
              </a:rPr>
              <a:t>purchase, home production, barter, gifts, </a:t>
            </a:r>
            <a:r>
              <a:rPr lang="en-US" sz="2000" dirty="0" smtClean="0">
                <a:latin typeface="Georgia" panose="02040502050405020303" pitchFamily="18" charset="0"/>
              </a:rPr>
              <a:t>borrowing, and safety nets. </a:t>
            </a:r>
            <a:endParaRPr lang="en-US" sz="2000" dirty="0">
              <a:latin typeface="Georgia" panose="02040502050405020303" pitchFamily="18" charset="0"/>
            </a:endParaRPr>
          </a:p>
          <a:p>
            <a:endParaRPr lang="en-US" sz="2000" b="1" dirty="0" smtClean="0">
              <a:latin typeface="Georgia" panose="02040502050405020303" pitchFamily="18" charset="0"/>
            </a:endParaRPr>
          </a:p>
          <a:p>
            <a:r>
              <a:rPr lang="en-US" sz="2000" b="1" dirty="0" smtClean="0">
                <a:latin typeface="Georgia" panose="02040502050405020303" pitchFamily="18" charset="0"/>
              </a:rPr>
              <a:t>Utilization: </a:t>
            </a:r>
            <a:r>
              <a:rPr lang="en-US" sz="2000" dirty="0" smtClean="0">
                <a:latin typeface="Georgia" panose="02040502050405020303" pitchFamily="18" charset="0"/>
              </a:rPr>
              <a:t>Consumed </a:t>
            </a:r>
            <a:r>
              <a:rPr lang="en-US" sz="2000" dirty="0">
                <a:latin typeface="Georgia" panose="02040502050405020303" pitchFamily="18" charset="0"/>
              </a:rPr>
              <a:t>food must have a </a:t>
            </a:r>
            <a:r>
              <a:rPr lang="en-US" sz="2000" b="1" dirty="0">
                <a:latin typeface="Georgia" panose="02040502050405020303" pitchFamily="18" charset="0"/>
              </a:rPr>
              <a:t>positive nutritional </a:t>
            </a:r>
            <a:r>
              <a:rPr lang="en-US" sz="2000" b="1" dirty="0" smtClean="0">
                <a:latin typeface="Georgia" panose="02040502050405020303" pitchFamily="18" charset="0"/>
              </a:rPr>
              <a:t>impact</a:t>
            </a:r>
            <a:r>
              <a:rPr lang="en-US" sz="2000" dirty="0" smtClean="0">
                <a:latin typeface="Georgia" panose="02040502050405020303" pitchFamily="18" charset="0"/>
              </a:rPr>
              <a:t>. </a:t>
            </a:r>
            <a:r>
              <a:rPr lang="en-US" sz="2000" dirty="0" smtClean="0">
                <a:latin typeface="Georgia" panose="02040502050405020303" pitchFamily="18" charset="0"/>
              </a:rPr>
              <a:t>Nutrient composition, cooking/hygiene/WASH, </a:t>
            </a:r>
            <a:r>
              <a:rPr lang="en-US" sz="2000" dirty="0" smtClean="0">
                <a:latin typeface="Georgia" panose="02040502050405020303" pitchFamily="18" charset="0"/>
              </a:rPr>
              <a:t>and disease status are key.</a:t>
            </a:r>
          </a:p>
          <a:p>
            <a:endParaRPr lang="en-US" sz="2000" dirty="0">
              <a:latin typeface="Georgia" panose="02040502050405020303" pitchFamily="18" charset="0"/>
            </a:endParaRPr>
          </a:p>
          <a:p>
            <a:r>
              <a:rPr lang="en-US" sz="2000" b="1" dirty="0" smtClean="0">
                <a:latin typeface="Georgia" panose="02040502050405020303" pitchFamily="18" charset="0"/>
              </a:rPr>
              <a:t>Stability:</a:t>
            </a:r>
            <a:r>
              <a:rPr lang="en-US" sz="2000" dirty="0" smtClean="0">
                <a:latin typeface="Georgia" panose="02040502050405020303" pitchFamily="18" charset="0"/>
              </a:rPr>
              <a:t> Must be able to maintain access and utilization over time, through lean seasons, disasters, price spikes, etc. </a:t>
            </a:r>
            <a:r>
              <a:rPr lang="en-US" sz="2000" b="1" dirty="0" smtClean="0">
                <a:latin typeface="Georgia" panose="02040502050405020303" pitchFamily="18" charset="0"/>
              </a:rPr>
              <a:t>Resilience</a:t>
            </a:r>
            <a:r>
              <a:rPr lang="en-US" sz="2000" dirty="0" smtClean="0">
                <a:latin typeface="Georgia" panose="02040502050405020303" pitchFamily="18" charset="0"/>
              </a:rPr>
              <a:t> is key.</a:t>
            </a:r>
          </a:p>
          <a:p>
            <a:endParaRPr lang="en-US" dirty="0"/>
          </a:p>
          <a:p>
            <a:endParaRPr lang="en-US" dirty="0"/>
          </a:p>
          <a:p>
            <a:r>
              <a:rPr lang="en-US" dirty="0"/>
              <a:t/>
            </a:r>
            <a:br>
              <a:rPr lang="en-US" dirty="0"/>
            </a:b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1648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86072"/>
            <a:ext cx="8610600" cy="1015663"/>
          </a:xfrm>
          <a:prstGeom prst="rect">
            <a:avLst/>
          </a:prstGeom>
          <a:noFill/>
        </p:spPr>
        <p:txBody>
          <a:bodyPr wrap="square" rtlCol="0">
            <a:spAutoFit/>
          </a:bodyPr>
          <a:lstStyle/>
          <a:p>
            <a:pPr algn="ctr"/>
            <a:r>
              <a:rPr lang="en-US" sz="2400" b="1" dirty="0" smtClean="0">
                <a:latin typeface="Georgia" pitchFamily="18" charset="0"/>
              </a:rPr>
              <a:t>Great progress in raising calorie availability …</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50" y="1447800"/>
            <a:ext cx="7550150" cy="5329517"/>
          </a:xfrm>
          <a:prstGeom prst="rect">
            <a:avLst/>
          </a:prstGeom>
        </p:spPr>
      </p:pic>
      <p:sp>
        <p:nvSpPr>
          <p:cNvPr id="7" name="TextBox 6"/>
          <p:cNvSpPr txBox="1"/>
          <p:nvPr/>
        </p:nvSpPr>
        <p:spPr>
          <a:xfrm>
            <a:off x="6705600" y="3886200"/>
            <a:ext cx="2590800" cy="584775"/>
          </a:xfrm>
          <a:prstGeom prst="rect">
            <a:avLst/>
          </a:prstGeom>
          <a:noFill/>
        </p:spPr>
        <p:txBody>
          <a:bodyPr wrap="square" rtlCol="0">
            <a:spAutoFit/>
          </a:bodyPr>
          <a:lstStyle/>
          <a:p>
            <a:r>
              <a:rPr lang="en-US" sz="1600" dirty="0" smtClean="0">
                <a:latin typeface="Georgia" panose="02040502050405020303" pitchFamily="18" charset="0"/>
              </a:rPr>
              <a:t>2011-13 min. dietary energy </a:t>
            </a:r>
            <a:r>
              <a:rPr lang="en-US" sz="1600" dirty="0" err="1" smtClean="0">
                <a:latin typeface="Georgia" panose="02040502050405020303" pitchFamily="18" charset="0"/>
              </a:rPr>
              <a:t>req’t</a:t>
            </a:r>
            <a:r>
              <a:rPr lang="en-US" sz="1600" dirty="0" smtClean="0">
                <a:latin typeface="Georgia" panose="02040502050405020303" pitchFamily="18" charset="0"/>
              </a:rPr>
              <a:t> [1770,2340</a:t>
            </a:r>
            <a:r>
              <a:rPr lang="en-US" sz="1600" dirty="0">
                <a:latin typeface="Georgia" panose="02040502050405020303" pitchFamily="18" charset="0"/>
              </a:rPr>
              <a:t>]</a:t>
            </a:r>
          </a:p>
        </p:txBody>
      </p:sp>
      <p:sp>
        <p:nvSpPr>
          <p:cNvPr id="8" name="Right Brace 7"/>
          <p:cNvSpPr/>
          <p:nvPr/>
        </p:nvSpPr>
        <p:spPr>
          <a:xfrm>
            <a:off x="6449518" y="3922335"/>
            <a:ext cx="274320" cy="548640"/>
          </a:xfrm>
          <a:prstGeom prst="righ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TextBox 8"/>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Availability progress</a:t>
            </a:r>
          </a:p>
        </p:txBody>
      </p:sp>
    </p:spTree>
    <p:extLst>
      <p:ext uri="{BB962C8B-B14F-4D97-AF65-F5344CB8AC3E}">
        <p14:creationId xmlns:p14="http://schemas.microsoft.com/office/powerpoint/2010/main" val="3524696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 y="1290330"/>
            <a:ext cx="7848600" cy="5540188"/>
          </a:xfrm>
          <a:prstGeom prst="rect">
            <a:avLst/>
          </a:prstGeom>
        </p:spPr>
      </p:pic>
      <p:sp>
        <p:nvSpPr>
          <p:cNvPr id="3" name="TextBox 2"/>
          <p:cNvSpPr txBox="1"/>
          <p:nvPr/>
        </p:nvSpPr>
        <p:spPr>
          <a:xfrm>
            <a:off x="76200" y="934308"/>
            <a:ext cx="8610600" cy="1015663"/>
          </a:xfrm>
          <a:prstGeom prst="rect">
            <a:avLst/>
          </a:prstGeom>
          <a:noFill/>
        </p:spPr>
        <p:txBody>
          <a:bodyPr wrap="square" rtlCol="0">
            <a:spAutoFit/>
          </a:bodyPr>
          <a:lstStyle/>
          <a:p>
            <a:pPr algn="ctr"/>
            <a:r>
              <a:rPr lang="en-US" sz="2400" b="1" dirty="0" smtClean="0">
                <a:latin typeface="Georgia" pitchFamily="18" charset="0"/>
              </a:rPr>
              <a:t>… and protein availability</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6791730" y="4038600"/>
            <a:ext cx="2590800" cy="830997"/>
          </a:xfrm>
          <a:prstGeom prst="rect">
            <a:avLst/>
          </a:prstGeom>
          <a:noFill/>
        </p:spPr>
        <p:txBody>
          <a:bodyPr wrap="square" rtlCol="0">
            <a:spAutoFit/>
          </a:bodyPr>
          <a:lstStyle/>
          <a:p>
            <a:r>
              <a:rPr lang="en-US" sz="1600" dirty="0" smtClean="0">
                <a:latin typeface="Georgia" panose="02040502050405020303" pitchFamily="18" charset="0"/>
              </a:rPr>
              <a:t>Daily protein </a:t>
            </a:r>
            <a:r>
              <a:rPr lang="en-US" sz="1600" dirty="0" err="1" smtClean="0">
                <a:latin typeface="Georgia" panose="02040502050405020303" pitchFamily="18" charset="0"/>
              </a:rPr>
              <a:t>req’t</a:t>
            </a:r>
            <a:r>
              <a:rPr lang="en-US" sz="1600" dirty="0" smtClean="0">
                <a:latin typeface="Georgia" panose="02040502050405020303" pitchFamily="18" charset="0"/>
              </a:rPr>
              <a:t>: </a:t>
            </a:r>
          </a:p>
          <a:p>
            <a:r>
              <a:rPr lang="en-US" sz="1600" dirty="0" smtClean="0">
                <a:latin typeface="Georgia" panose="02040502050405020303" pitchFamily="18" charset="0"/>
              </a:rPr>
              <a:t>45-55 g/day global </a:t>
            </a:r>
            <a:r>
              <a:rPr lang="en-US" sz="1600" dirty="0" err="1" smtClean="0">
                <a:latin typeface="Georgia" panose="02040502050405020303" pitchFamily="18" charset="0"/>
              </a:rPr>
              <a:t>avg</a:t>
            </a:r>
            <a:endParaRPr lang="en-US" sz="1600" dirty="0" smtClean="0">
              <a:latin typeface="Georgia" panose="02040502050405020303" pitchFamily="18" charset="0"/>
            </a:endParaRPr>
          </a:p>
          <a:p>
            <a:r>
              <a:rPr lang="en-US" sz="1600" dirty="0" smtClean="0">
                <a:latin typeface="Georgia" panose="02040502050405020303" pitchFamily="18" charset="0"/>
              </a:rPr>
              <a:t>(0.8g p/kg </a:t>
            </a:r>
            <a:r>
              <a:rPr lang="en-US" sz="1600" dirty="0">
                <a:latin typeface="Georgia" panose="02040502050405020303" pitchFamily="18" charset="0"/>
              </a:rPr>
              <a:t>body </a:t>
            </a:r>
            <a:r>
              <a:rPr lang="en-US" sz="1600" dirty="0" smtClean="0">
                <a:latin typeface="Georgia" panose="02040502050405020303" pitchFamily="18" charset="0"/>
              </a:rPr>
              <a:t>weight)</a:t>
            </a:r>
            <a:endParaRPr lang="en-US" sz="1600" dirty="0">
              <a:latin typeface="Georgia" panose="02040502050405020303" pitchFamily="18" charset="0"/>
            </a:endParaRPr>
          </a:p>
        </p:txBody>
      </p:sp>
      <p:sp>
        <p:nvSpPr>
          <p:cNvPr id="8" name="Right Brace 7"/>
          <p:cNvSpPr/>
          <p:nvPr/>
        </p:nvSpPr>
        <p:spPr>
          <a:xfrm>
            <a:off x="6553199" y="4303838"/>
            <a:ext cx="238531" cy="420562"/>
          </a:xfrm>
          <a:prstGeom prst="righ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TextBox 9"/>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Availability progress</a:t>
            </a:r>
          </a:p>
        </p:txBody>
      </p:sp>
    </p:spTree>
    <p:extLst>
      <p:ext uri="{BB962C8B-B14F-4D97-AF65-F5344CB8AC3E}">
        <p14:creationId xmlns:p14="http://schemas.microsoft.com/office/powerpoint/2010/main" val="2523223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69578"/>
            <a:ext cx="8839200" cy="1384995"/>
          </a:xfrm>
          <a:prstGeom prst="rect">
            <a:avLst/>
          </a:prstGeom>
          <a:noFill/>
        </p:spPr>
        <p:txBody>
          <a:bodyPr wrap="square" rtlCol="0">
            <a:spAutoFit/>
          </a:bodyPr>
          <a:lstStyle/>
          <a:p>
            <a:pPr algn="ctr"/>
            <a:r>
              <a:rPr lang="en-US" sz="2400" b="1" dirty="0" smtClean="0">
                <a:latin typeface="Georgia" pitchFamily="18" charset="0"/>
              </a:rPr>
              <a:t>Challenge: </a:t>
            </a:r>
            <a:r>
              <a:rPr lang="en-US" sz="2400" b="1" dirty="0" smtClean="0">
                <a:latin typeface="Georgia" pitchFamily="18" charset="0"/>
              </a:rPr>
              <a:t>Vitamin/mineral </a:t>
            </a:r>
            <a:r>
              <a:rPr lang="en-US" sz="2400" b="1" dirty="0" smtClean="0">
                <a:latin typeface="Georgia" pitchFamily="18" charset="0"/>
              </a:rPr>
              <a:t>rich </a:t>
            </a:r>
            <a:r>
              <a:rPr lang="en-US" sz="2400" b="1" dirty="0" smtClean="0">
                <a:latin typeface="Georgia" pitchFamily="18" charset="0"/>
              </a:rPr>
              <a:t>food supply </a:t>
            </a:r>
            <a:r>
              <a:rPr lang="en-US" sz="2400" b="1" dirty="0" smtClean="0">
                <a:latin typeface="Georgia" pitchFamily="18" charset="0"/>
              </a:rPr>
              <a:t>not </a:t>
            </a:r>
            <a:r>
              <a:rPr lang="en-US" sz="2400" b="1" dirty="0" smtClean="0">
                <a:latin typeface="Georgia" pitchFamily="18" charset="0"/>
              </a:rPr>
              <a:t>growing </a:t>
            </a:r>
            <a:r>
              <a:rPr lang="en-US" sz="2400" b="1" dirty="0" smtClean="0">
                <a:latin typeface="Georgia" pitchFamily="18" charset="0"/>
              </a:rPr>
              <a:t>fast enough for </a:t>
            </a:r>
            <a:r>
              <a:rPr lang="en-US" sz="2400" b="1" dirty="0" smtClean="0">
                <a:latin typeface="Georgia" pitchFamily="18" charset="0"/>
              </a:rPr>
              <a:t>diet transition (Bennett’s Law)</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5638621"/>
            <a:ext cx="8610600" cy="1200329"/>
          </a:xfrm>
          <a:prstGeom prst="rect">
            <a:avLst/>
          </a:prstGeom>
          <a:noFill/>
        </p:spPr>
        <p:txBody>
          <a:bodyPr wrap="square" rtlCol="0">
            <a:spAutoFit/>
          </a:bodyPr>
          <a:lstStyle/>
          <a:p>
            <a:r>
              <a:rPr lang="en-US" sz="2400" dirty="0" smtClean="0">
                <a:latin typeface="Georgia" pitchFamily="18" charset="0"/>
              </a:rPr>
              <a:t>Especially true given loss/waste rates ≥50% higher for vegetables due to perishability and vitamin loss, and relative price increases due to differences in demand elasticities.</a:t>
            </a:r>
            <a:endParaRPr lang="en-US" sz="3600" b="1" dirty="0" smtClean="0">
              <a:latin typeface="Georgia" pitchFamily="18" charset="0"/>
            </a:endParaRPr>
          </a:p>
        </p:txBody>
      </p:sp>
      <p:sp>
        <p:nvSpPr>
          <p:cNvPr id="8"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pic>
        <p:nvPicPr>
          <p:cNvPr id="6" name="Picture 5"/>
          <p:cNvPicPr>
            <a:picLocks noChangeAspect="1"/>
          </p:cNvPicPr>
          <p:nvPr/>
        </p:nvPicPr>
        <p:blipFill>
          <a:blip r:embed="rId3"/>
          <a:stretch>
            <a:fillRect/>
          </a:stretch>
        </p:blipFill>
        <p:spPr>
          <a:xfrm>
            <a:off x="1593871" y="1941128"/>
            <a:ext cx="5956257" cy="3586163"/>
          </a:xfrm>
          <a:prstGeom prst="rect">
            <a:avLst/>
          </a:prstGeom>
        </p:spPr>
      </p:pic>
    </p:spTree>
    <p:extLst>
      <p:ext uri="{BB962C8B-B14F-4D97-AF65-F5344CB8AC3E}">
        <p14:creationId xmlns:p14="http://schemas.microsoft.com/office/powerpoint/2010/main" val="3099853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1051474"/>
            <a:ext cx="8610600" cy="1384995"/>
          </a:xfrm>
          <a:prstGeom prst="rect">
            <a:avLst/>
          </a:prstGeom>
          <a:noFill/>
        </p:spPr>
        <p:txBody>
          <a:bodyPr wrap="square" rtlCol="0">
            <a:spAutoFit/>
          </a:bodyPr>
          <a:lstStyle/>
          <a:p>
            <a:pPr algn="ctr"/>
            <a:r>
              <a:rPr lang="en-US" sz="2400" b="1" dirty="0" smtClean="0">
                <a:latin typeface="Georgia" pitchFamily="18" charset="0"/>
              </a:rPr>
              <a:t>Result: relative prices of more nutritious foods increase faster than less nutritious foods</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266700" y="2057400"/>
            <a:ext cx="8610600" cy="1077218"/>
          </a:xfrm>
          <a:prstGeom prst="rect">
            <a:avLst/>
          </a:prstGeom>
          <a:noFill/>
        </p:spPr>
        <p:txBody>
          <a:bodyPr wrap="square" rtlCol="0">
            <a:spAutoFit/>
          </a:bodyPr>
          <a:lstStyle/>
          <a:p>
            <a:pPr algn="ctr"/>
            <a:r>
              <a:rPr lang="en-US" sz="2400" dirty="0" smtClean="0">
                <a:latin typeface="Georgia" pitchFamily="18" charset="0"/>
              </a:rPr>
              <a:t>Example: In Pakistan, fruit/veg/ASF prices have increased </a:t>
            </a:r>
            <a:r>
              <a:rPr lang="en-US" sz="2400" dirty="0" smtClean="0">
                <a:latin typeface="Georgia" pitchFamily="18" charset="0"/>
              </a:rPr>
              <a:t>   2-2.5x </a:t>
            </a:r>
            <a:r>
              <a:rPr lang="en-US" sz="2400" dirty="0" smtClean="0">
                <a:latin typeface="Georgia" pitchFamily="18" charset="0"/>
              </a:rPr>
              <a:t>those of oils/fats and 25-75% &gt; cereals</a:t>
            </a:r>
          </a:p>
          <a:p>
            <a:pPr algn="ctr"/>
            <a:r>
              <a:rPr lang="en-US" sz="1600" dirty="0" smtClean="0">
                <a:latin typeface="Georgia" pitchFamily="18" charset="0"/>
              </a:rPr>
              <a:t>(Source: </a:t>
            </a:r>
            <a:r>
              <a:rPr lang="en-US" sz="1600" dirty="0" err="1" smtClean="0">
                <a:latin typeface="Georgia" pitchFamily="18" charset="0"/>
              </a:rPr>
              <a:t>Dizon</a:t>
            </a:r>
            <a:r>
              <a:rPr lang="en-US" sz="1600" dirty="0" smtClean="0">
                <a:latin typeface="Georgia" pitchFamily="18" charset="0"/>
              </a:rPr>
              <a:t> &amp; </a:t>
            </a:r>
            <a:r>
              <a:rPr lang="en-US" sz="1600" dirty="0" err="1" smtClean="0">
                <a:latin typeface="Georgia" pitchFamily="18" charset="0"/>
              </a:rPr>
              <a:t>Herforth</a:t>
            </a:r>
            <a:r>
              <a:rPr lang="en-US" sz="1600" dirty="0" smtClean="0">
                <a:latin typeface="Georgia" pitchFamily="18" charset="0"/>
              </a:rPr>
              <a:t> 2018 WB PRWP)</a:t>
            </a:r>
          </a:p>
        </p:txBody>
      </p:sp>
      <p:pic>
        <p:nvPicPr>
          <p:cNvPr id="2" name="Picture 1"/>
          <p:cNvPicPr>
            <a:picLocks noChangeAspect="1"/>
          </p:cNvPicPr>
          <p:nvPr/>
        </p:nvPicPr>
        <p:blipFill>
          <a:blip r:embed="rId3"/>
          <a:stretch>
            <a:fillRect/>
          </a:stretch>
        </p:blipFill>
        <p:spPr>
          <a:xfrm>
            <a:off x="1377893" y="3115568"/>
            <a:ext cx="6388214" cy="3596726"/>
          </a:xfrm>
          <a:prstGeom prst="rect">
            <a:avLst/>
          </a:prstGeom>
        </p:spPr>
      </p:pic>
      <p:sp>
        <p:nvSpPr>
          <p:cNvPr id="9"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39313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82" y="-20612"/>
            <a:ext cx="9171482" cy="6878612"/>
          </a:xfrm>
          <a:prstGeom prst="rect">
            <a:avLst/>
          </a:prstGeom>
        </p:spPr>
      </p:pic>
      <p:sp>
        <p:nvSpPr>
          <p:cNvPr id="3" name="Content Placeholder 2"/>
          <p:cNvSpPr>
            <a:spLocks noGrp="1"/>
          </p:cNvSpPr>
          <p:nvPr>
            <p:ph idx="1"/>
          </p:nvPr>
        </p:nvSpPr>
        <p:spPr>
          <a:xfrm>
            <a:off x="533400" y="1335388"/>
            <a:ext cx="8229600" cy="3389012"/>
          </a:xfrm>
          <a:solidFill>
            <a:srgbClr val="3F7141">
              <a:alpha val="33000"/>
            </a:srgbClr>
          </a:solidFill>
        </p:spPr>
        <p:txBody>
          <a:bodyPr/>
          <a:lstStyle/>
          <a:p>
            <a:pPr marL="0" indent="0">
              <a:buNone/>
            </a:pPr>
            <a:r>
              <a:rPr lang="en-US" sz="2400" b="1" dirty="0" smtClean="0">
                <a:solidFill>
                  <a:schemeClr val="bg1"/>
                </a:solidFill>
                <a:latin typeface="Georgia" pitchFamily="18" charset="0"/>
              </a:rPr>
              <a:t>Planetary </a:t>
            </a:r>
            <a:r>
              <a:rPr lang="en-US" sz="2400" b="1" dirty="0" smtClean="0">
                <a:solidFill>
                  <a:schemeClr val="bg1"/>
                </a:solidFill>
                <a:latin typeface="Georgia" pitchFamily="18" charset="0"/>
              </a:rPr>
              <a:t>boundaries </a:t>
            </a:r>
            <a:r>
              <a:rPr lang="en-US" sz="2400" b="1" dirty="0" smtClean="0">
                <a:solidFill>
                  <a:schemeClr val="bg1"/>
                </a:solidFill>
                <a:latin typeface="Georgia" pitchFamily="18" charset="0"/>
              </a:rPr>
              <a:t>will limit </a:t>
            </a:r>
            <a:r>
              <a:rPr lang="en-US" sz="2400" b="1" dirty="0" smtClean="0">
                <a:solidFill>
                  <a:schemeClr val="bg1"/>
                </a:solidFill>
                <a:latin typeface="Georgia" pitchFamily="18" charset="0"/>
              </a:rPr>
              <a:t>input expansion.</a:t>
            </a:r>
          </a:p>
          <a:p>
            <a:pPr>
              <a:buFontTx/>
              <a:buChar char="-"/>
            </a:pPr>
            <a:r>
              <a:rPr lang="en-US" sz="2400" dirty="0" smtClean="0">
                <a:solidFill>
                  <a:schemeClr val="bg1"/>
                </a:solidFill>
                <a:latin typeface="Georgia"/>
                <a:cs typeface="Georgia"/>
              </a:rPr>
              <a:t>Arable land </a:t>
            </a:r>
            <a:r>
              <a:rPr lang="en-US" sz="2400" dirty="0">
                <a:solidFill>
                  <a:schemeClr val="bg1"/>
                </a:solidFill>
                <a:latin typeface="Georgia"/>
                <a:cs typeface="Georgia"/>
              </a:rPr>
              <a:t>essentially fixed </a:t>
            </a:r>
            <a:r>
              <a:rPr lang="en-US" sz="2400" dirty="0" smtClean="0">
                <a:solidFill>
                  <a:schemeClr val="bg1"/>
                </a:solidFill>
                <a:latin typeface="Georgia"/>
                <a:cs typeface="Georgia"/>
              </a:rPr>
              <a:t>w/o </a:t>
            </a:r>
            <a:r>
              <a:rPr lang="en-US" sz="2400" dirty="0">
                <a:solidFill>
                  <a:schemeClr val="bg1"/>
                </a:solidFill>
                <a:latin typeface="Georgia"/>
                <a:cs typeface="Georgia"/>
              </a:rPr>
              <a:t>major (</a:t>
            </a:r>
            <a:r>
              <a:rPr lang="en-US" sz="2400" dirty="0" smtClean="0">
                <a:solidFill>
                  <a:schemeClr val="bg1"/>
                </a:solidFill>
                <a:latin typeface="Georgia"/>
                <a:cs typeface="Georgia"/>
              </a:rPr>
              <a:t>ecol. </a:t>
            </a:r>
            <a:r>
              <a:rPr lang="en-US" sz="2400" dirty="0">
                <a:solidFill>
                  <a:schemeClr val="bg1"/>
                </a:solidFill>
                <a:latin typeface="Georgia"/>
                <a:cs typeface="Georgia"/>
              </a:rPr>
              <a:t>risky) </a:t>
            </a:r>
            <a:r>
              <a:rPr lang="en-US" sz="2400" dirty="0" smtClean="0">
                <a:solidFill>
                  <a:schemeClr val="bg1"/>
                </a:solidFill>
                <a:latin typeface="Georgia"/>
                <a:cs typeface="Georgia"/>
              </a:rPr>
              <a:t>conversion </a:t>
            </a:r>
            <a:r>
              <a:rPr lang="en-US" sz="2400" dirty="0">
                <a:solidFill>
                  <a:schemeClr val="bg1"/>
                </a:solidFill>
                <a:latin typeface="Georgia"/>
                <a:cs typeface="Georgia"/>
              </a:rPr>
              <a:t>of forest, wetlands, or </a:t>
            </a:r>
            <a:r>
              <a:rPr lang="en-US" sz="2400" dirty="0" smtClean="0">
                <a:solidFill>
                  <a:schemeClr val="bg1"/>
                </a:solidFill>
                <a:latin typeface="Georgia"/>
                <a:cs typeface="Georgia"/>
              </a:rPr>
              <a:t>drylands, </a:t>
            </a:r>
            <a:r>
              <a:rPr lang="en-US" sz="2400" dirty="0" err="1" smtClean="0">
                <a:solidFill>
                  <a:schemeClr val="bg1"/>
                </a:solidFill>
                <a:latin typeface="Georgia"/>
                <a:cs typeface="Georgia"/>
              </a:rPr>
              <a:t>esp</a:t>
            </a:r>
            <a:r>
              <a:rPr lang="en-US" sz="2400" dirty="0" smtClean="0">
                <a:solidFill>
                  <a:schemeClr val="bg1"/>
                </a:solidFill>
                <a:latin typeface="Georgia"/>
                <a:cs typeface="Georgia"/>
              </a:rPr>
              <a:t> in Asia </a:t>
            </a:r>
            <a:endParaRPr lang="en-US" sz="2400" dirty="0" smtClean="0">
              <a:solidFill>
                <a:schemeClr val="bg1"/>
              </a:solidFill>
              <a:latin typeface="Georgia"/>
              <a:cs typeface="Georgia"/>
            </a:endParaRPr>
          </a:p>
          <a:p>
            <a:pPr>
              <a:buFontTx/>
              <a:buChar char="-"/>
            </a:pPr>
            <a:r>
              <a:rPr lang="en-US" sz="2400" dirty="0" smtClean="0">
                <a:solidFill>
                  <a:schemeClr val="bg1"/>
                </a:solidFill>
                <a:latin typeface="Georgia"/>
                <a:cs typeface="Georgia"/>
              </a:rPr>
              <a:t>Soil nutrient depletion (esp. N, P and minerals</a:t>
            </a:r>
            <a:r>
              <a:rPr lang="en-US" sz="2400" dirty="0" smtClean="0">
                <a:solidFill>
                  <a:schemeClr val="bg1"/>
                </a:solidFill>
                <a:latin typeface="Georgia"/>
                <a:cs typeface="Georgia"/>
              </a:rPr>
              <a:t>)</a:t>
            </a:r>
          </a:p>
          <a:p>
            <a:pPr>
              <a:buFontTx/>
              <a:buChar char="-"/>
            </a:pPr>
            <a:r>
              <a:rPr lang="en-US" sz="2400" dirty="0" smtClean="0">
                <a:solidFill>
                  <a:schemeClr val="bg1"/>
                </a:solidFill>
                <a:latin typeface="Georgia"/>
                <a:cs typeface="Georgia"/>
              </a:rPr>
              <a:t>Increasing </a:t>
            </a:r>
            <a:r>
              <a:rPr lang="en-US" sz="2400" dirty="0" smtClean="0">
                <a:solidFill>
                  <a:schemeClr val="bg1"/>
                </a:solidFill>
                <a:latin typeface="Georgia"/>
                <a:cs typeface="Georgia"/>
              </a:rPr>
              <a:t>urban/protected area competition for land </a:t>
            </a:r>
          </a:p>
          <a:p>
            <a:pPr>
              <a:buFontTx/>
              <a:buChar char="-"/>
            </a:pPr>
            <a:r>
              <a:rPr lang="en-US" sz="2400" dirty="0" smtClean="0">
                <a:solidFill>
                  <a:schemeClr val="bg1"/>
                </a:solidFill>
                <a:latin typeface="Georgia"/>
                <a:cs typeface="Georgia"/>
              </a:rPr>
              <a:t>Ag </a:t>
            </a:r>
            <a:r>
              <a:rPr lang="en-US" sz="2400" dirty="0" smtClean="0">
                <a:solidFill>
                  <a:schemeClr val="bg1"/>
                </a:solidFill>
                <a:latin typeface="Georgia" pitchFamily="18" charset="0"/>
              </a:rPr>
              <a:t>already </a:t>
            </a:r>
            <a:r>
              <a:rPr lang="en-US" sz="2400" dirty="0">
                <a:solidFill>
                  <a:schemeClr val="bg1"/>
                </a:solidFill>
                <a:latin typeface="Georgia" pitchFamily="18" charset="0"/>
              </a:rPr>
              <a:t>accounts for </a:t>
            </a:r>
            <a:r>
              <a:rPr lang="en-US" sz="2400" dirty="0" smtClean="0">
                <a:solidFill>
                  <a:schemeClr val="bg1"/>
                </a:solidFill>
                <a:latin typeface="Georgia" pitchFamily="18" charset="0"/>
              </a:rPr>
              <a:t>~70</a:t>
            </a:r>
            <a:r>
              <a:rPr lang="en-US" sz="2400" dirty="0">
                <a:solidFill>
                  <a:schemeClr val="bg1"/>
                </a:solidFill>
                <a:latin typeface="Georgia" pitchFamily="18" charset="0"/>
              </a:rPr>
              <a:t>% of human water usage, </a:t>
            </a:r>
            <a:r>
              <a:rPr lang="en-US" sz="2400" dirty="0" smtClean="0">
                <a:solidFill>
                  <a:schemeClr val="bg1"/>
                </a:solidFill>
                <a:latin typeface="Georgia" pitchFamily="18" charset="0"/>
              </a:rPr>
              <a:t>     &gt; 80</a:t>
            </a:r>
            <a:r>
              <a:rPr lang="en-US" sz="2400" dirty="0">
                <a:solidFill>
                  <a:schemeClr val="bg1"/>
                </a:solidFill>
                <a:latin typeface="Georgia" pitchFamily="18" charset="0"/>
              </a:rPr>
              <a:t>% in Africa and </a:t>
            </a:r>
            <a:r>
              <a:rPr lang="en-US" sz="2400" dirty="0" smtClean="0">
                <a:solidFill>
                  <a:schemeClr val="bg1"/>
                </a:solidFill>
                <a:latin typeface="Georgia" pitchFamily="18" charset="0"/>
              </a:rPr>
              <a:t>Asia, climate changes makes worse</a:t>
            </a:r>
            <a:endParaRPr lang="en-US" sz="2400" dirty="0" smtClean="0">
              <a:solidFill>
                <a:schemeClr val="bg1"/>
              </a:solidFill>
              <a:latin typeface="Georgia" pitchFamily="18" charset="0"/>
            </a:endParaRPr>
          </a:p>
          <a:p>
            <a:pPr>
              <a:buFontTx/>
              <a:buChar char="-"/>
            </a:pPr>
            <a:r>
              <a:rPr lang="en-US" sz="2400" dirty="0" smtClean="0">
                <a:solidFill>
                  <a:schemeClr val="bg1"/>
                </a:solidFill>
                <a:latin typeface="Georgia" pitchFamily="18" charset="0"/>
              </a:rPr>
              <a:t>Marine </a:t>
            </a:r>
            <a:r>
              <a:rPr lang="en-US" sz="2400" dirty="0">
                <a:solidFill>
                  <a:schemeClr val="bg1"/>
                </a:solidFill>
                <a:latin typeface="Georgia" pitchFamily="18" charset="0"/>
              </a:rPr>
              <a:t>capture fisheries stable or </a:t>
            </a:r>
            <a:r>
              <a:rPr lang="en-US" sz="2400" dirty="0" smtClean="0">
                <a:solidFill>
                  <a:schemeClr val="bg1"/>
                </a:solidFill>
                <a:latin typeface="Georgia" pitchFamily="18" charset="0"/>
              </a:rPr>
              <a:t>declining</a:t>
            </a:r>
            <a:endParaRPr lang="en-US" sz="2400" dirty="0">
              <a:solidFill>
                <a:schemeClr val="bg1"/>
              </a:solidFill>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27482" y="-48094"/>
            <a:ext cx="9171482" cy="984024"/>
          </a:xfrm>
          <a:prstGeom prst="rect">
            <a:avLst/>
          </a:prstGeom>
          <a:noFill/>
          <a:ln w="9525">
            <a:noFill/>
            <a:miter lim="800000"/>
            <a:headEnd/>
            <a:tailEnd/>
          </a:ln>
        </p:spPr>
      </p:pic>
      <p:sp>
        <p:nvSpPr>
          <p:cNvPr id="6"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525963"/>
          </a:xfrm>
        </p:spPr>
        <p:txBody>
          <a:bodyPr/>
          <a:lstStyle/>
          <a:p>
            <a:pPr marL="0" indent="0">
              <a:buNone/>
            </a:pPr>
            <a:r>
              <a:rPr lang="en-US" sz="2400" b="1" dirty="0" smtClean="0">
                <a:latin typeface="Georgia" pitchFamily="18" charset="0"/>
              </a:rPr>
              <a:t>So must rely mainly on technological advances to boost agricultural productivity. But…</a:t>
            </a:r>
          </a:p>
          <a:p>
            <a:pPr marL="0" indent="0">
              <a:buNone/>
            </a:pPr>
            <a:endParaRPr lang="en-US" sz="2400" b="1" dirty="0" smtClean="0">
              <a:latin typeface="Georgia" pitchFamily="18" charset="0"/>
            </a:endParaRPr>
          </a:p>
          <a:p>
            <a:pPr lvl="1"/>
            <a:r>
              <a:rPr lang="en-US" sz="2400" b="1" dirty="0" smtClean="0">
                <a:latin typeface="Georgia" pitchFamily="18" charset="0"/>
              </a:rPr>
              <a:t>Slowing growth in yields </a:t>
            </a:r>
            <a:r>
              <a:rPr lang="en-US" sz="2400" dirty="0" smtClean="0">
                <a:latin typeface="Georgia" pitchFamily="18" charset="0"/>
              </a:rPr>
              <a:t>(esp. w/climate change and changing range/prevalence of pests and pathogens)</a:t>
            </a:r>
          </a:p>
          <a:p>
            <a:pPr lvl="1"/>
            <a:r>
              <a:rPr lang="en-US" sz="2400" b="1" dirty="0" smtClean="0">
                <a:latin typeface="Georgia" pitchFamily="18" charset="0"/>
              </a:rPr>
              <a:t>Site specificity </a:t>
            </a:r>
            <a:r>
              <a:rPr lang="en-US" sz="2400" dirty="0" smtClean="0">
                <a:latin typeface="Georgia" pitchFamily="18" charset="0"/>
              </a:rPr>
              <a:t>due to </a:t>
            </a:r>
            <a:r>
              <a:rPr lang="en-US" sz="2400" dirty="0" err="1" smtClean="0">
                <a:latin typeface="Georgia" pitchFamily="18" charset="0"/>
              </a:rPr>
              <a:t>agroecological</a:t>
            </a:r>
            <a:r>
              <a:rPr lang="en-US" sz="2400" dirty="0" smtClean="0">
                <a:latin typeface="Georgia" pitchFamily="18" charset="0"/>
              </a:rPr>
              <a:t> heterogeneity </a:t>
            </a:r>
          </a:p>
          <a:p>
            <a:pPr lvl="1"/>
            <a:r>
              <a:rPr lang="en-US" sz="2400" dirty="0" smtClean="0">
                <a:latin typeface="Georgia" pitchFamily="18" charset="0"/>
              </a:rPr>
              <a:t>Innovation most needed in </a:t>
            </a:r>
            <a:r>
              <a:rPr lang="en-US" sz="2400" b="1" dirty="0" smtClean="0">
                <a:latin typeface="Georgia" pitchFamily="18" charset="0"/>
              </a:rPr>
              <a:t>Africa/Asia</a:t>
            </a:r>
            <a:r>
              <a:rPr lang="en-US" sz="2400" dirty="0" smtClean="0">
                <a:latin typeface="Georgia" pitchFamily="18" charset="0"/>
              </a:rPr>
              <a:t>, where demand growth will occur but </a:t>
            </a:r>
            <a:r>
              <a:rPr lang="en-US" sz="2400" b="1" dirty="0" err="1" smtClean="0">
                <a:latin typeface="Georgia" pitchFamily="18" charset="0"/>
              </a:rPr>
              <a:t>ag</a:t>
            </a:r>
            <a:r>
              <a:rPr lang="en-US" sz="2400" b="1" dirty="0" smtClean="0">
                <a:latin typeface="Georgia" pitchFamily="18" charset="0"/>
              </a:rPr>
              <a:t> R&amp;D </a:t>
            </a:r>
            <a:r>
              <a:rPr lang="en-US" sz="2400" dirty="0" smtClean="0">
                <a:latin typeface="Georgia" pitchFamily="18" charset="0"/>
              </a:rPr>
              <a:t>capacity also most limited</a:t>
            </a:r>
          </a:p>
          <a:p>
            <a:pPr lvl="1"/>
            <a:r>
              <a:rPr lang="en-US" sz="2400" dirty="0" smtClean="0">
                <a:latin typeface="Georgia" pitchFamily="18" charset="0"/>
              </a:rPr>
              <a:t>Technological advance requires </a:t>
            </a:r>
            <a:r>
              <a:rPr lang="en-US" sz="2400" b="1" dirty="0" smtClean="0">
                <a:latin typeface="Georgia" pitchFamily="18" charset="0"/>
              </a:rPr>
              <a:t>investment</a:t>
            </a:r>
            <a:r>
              <a:rPr lang="en-US" sz="2400" dirty="0" smtClean="0">
                <a:latin typeface="Georgia" pitchFamily="18" charset="0"/>
              </a:rPr>
              <a:t>, and governments and philanthropies are essential but insufficient … will rely heavily on the </a:t>
            </a:r>
            <a:r>
              <a:rPr lang="en-US" sz="2400" b="1" dirty="0" smtClean="0">
                <a:latin typeface="Georgia" pitchFamily="18" charset="0"/>
              </a:rPr>
              <a:t>private sector</a:t>
            </a:r>
            <a:r>
              <a:rPr lang="en-US" sz="2400" dirty="0" smtClean="0">
                <a:latin typeface="Georgia" pitchFamily="18" charset="0"/>
              </a:rPr>
              <a:t>.</a:t>
            </a:r>
          </a:p>
          <a:p>
            <a:pPr lvl="1"/>
            <a:r>
              <a:rPr lang="en-US" sz="2400" b="1" dirty="0" smtClean="0">
                <a:latin typeface="Georgia" pitchFamily="18" charset="0"/>
              </a:rPr>
              <a:t>Private IP </a:t>
            </a:r>
            <a:r>
              <a:rPr lang="en-US" sz="2400" dirty="0">
                <a:latin typeface="Georgia" pitchFamily="18" charset="0"/>
              </a:rPr>
              <a:t>regimes increasingly pose </a:t>
            </a:r>
            <a:r>
              <a:rPr lang="en-US" sz="2400" dirty="0" smtClean="0">
                <a:latin typeface="Georgia" pitchFamily="18" charset="0"/>
              </a:rPr>
              <a:t>obstacles</a:t>
            </a:r>
          </a:p>
          <a:p>
            <a:pPr lvl="1"/>
            <a:r>
              <a:rPr lang="en-US" sz="2400" dirty="0" smtClean="0">
                <a:latin typeface="Georgia" pitchFamily="18" charset="0"/>
              </a:rPr>
              <a:t>Ongoing </a:t>
            </a:r>
            <a:r>
              <a:rPr lang="en-US" sz="2400" b="1" dirty="0">
                <a:latin typeface="Georgia" pitchFamily="18" charset="0"/>
              </a:rPr>
              <a:t>opposition to </a:t>
            </a:r>
            <a:r>
              <a:rPr lang="en-US" sz="2400" b="1" dirty="0" smtClean="0">
                <a:latin typeface="Georgia" pitchFamily="18" charset="0"/>
              </a:rPr>
              <a:t>GMOs/gene editing</a:t>
            </a:r>
            <a:endParaRPr lang="en-US" sz="2400" b="1" dirty="0">
              <a:latin typeface="Georgia" pitchFamily="18" charset="0"/>
            </a:endParaRPr>
          </a:p>
          <a:p>
            <a:pPr marL="457200" lvl="1" indent="0">
              <a:buNone/>
            </a:pP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75149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69578"/>
            <a:ext cx="8610600" cy="1384995"/>
          </a:xfrm>
          <a:prstGeom prst="rect">
            <a:avLst/>
          </a:prstGeom>
          <a:noFill/>
        </p:spPr>
        <p:txBody>
          <a:bodyPr wrap="square" rtlCol="0">
            <a:spAutoFit/>
          </a:bodyPr>
          <a:lstStyle/>
          <a:p>
            <a:pPr algn="ctr"/>
            <a:r>
              <a:rPr lang="en-US" sz="2400" b="1" dirty="0" smtClean="0">
                <a:latin typeface="Georgia" pitchFamily="18" charset="0"/>
              </a:rPr>
              <a:t>Challenge: loss/waste of key nutrients along the </a:t>
            </a:r>
            <a:r>
              <a:rPr lang="en-US" sz="2400" b="1" dirty="0" smtClean="0">
                <a:latin typeface="Georgia" pitchFamily="18" charset="0"/>
              </a:rPr>
              <a:t>value chain </a:t>
            </a:r>
            <a:r>
              <a:rPr lang="en-US" sz="2400" b="1" dirty="0" smtClean="0">
                <a:latin typeface="Georgia" pitchFamily="18" charset="0"/>
              </a:rPr>
              <a:t>from crop production to human consumption</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179224" y="5943600"/>
            <a:ext cx="8610600" cy="707886"/>
          </a:xfrm>
          <a:prstGeom prst="rect">
            <a:avLst/>
          </a:prstGeom>
          <a:noFill/>
        </p:spPr>
        <p:txBody>
          <a:bodyPr wrap="square" rtlCol="0">
            <a:spAutoFit/>
          </a:bodyPr>
          <a:lstStyle/>
          <a:p>
            <a:pPr algn="ctr"/>
            <a:r>
              <a:rPr lang="en-US" sz="2000" dirty="0" smtClean="0">
                <a:latin typeface="Georgia" pitchFamily="18" charset="0"/>
              </a:rPr>
              <a:t>For some nutrients (calcium, folate) residual food availability &lt;10% &gt;</a:t>
            </a:r>
            <a:r>
              <a:rPr lang="en-US" sz="2000" dirty="0" err="1" smtClean="0">
                <a:latin typeface="Georgia" pitchFamily="18" charset="0"/>
              </a:rPr>
              <a:t>DRs.</a:t>
            </a:r>
            <a:endParaRPr lang="en-US" sz="2000" dirty="0" smtClean="0">
              <a:latin typeface="Georgia" pitchFamily="18" charset="0"/>
            </a:endParaRPr>
          </a:p>
          <a:p>
            <a:pPr algn="ctr"/>
            <a:r>
              <a:rPr lang="en-US" sz="2000" b="1" dirty="0" smtClean="0">
                <a:latin typeface="Georgia" pitchFamily="18" charset="0"/>
              </a:rPr>
              <a:t>Keep in mind, however, loss/waste endogenous to prices.</a:t>
            </a:r>
          </a:p>
        </p:txBody>
      </p:sp>
      <p:grpSp>
        <p:nvGrpSpPr>
          <p:cNvPr id="10" name="Group 9"/>
          <p:cNvGrpSpPr/>
          <p:nvPr/>
        </p:nvGrpSpPr>
        <p:grpSpPr>
          <a:xfrm>
            <a:off x="1752599" y="1824216"/>
            <a:ext cx="6553201" cy="4043184"/>
            <a:chOff x="1752599" y="1824216"/>
            <a:chExt cx="6553201" cy="4043184"/>
          </a:xfrm>
        </p:grpSpPr>
        <p:pic>
          <p:nvPicPr>
            <p:cNvPr id="2" name="Picture 1"/>
            <p:cNvPicPr>
              <a:picLocks noChangeAspect="1"/>
            </p:cNvPicPr>
            <p:nvPr/>
          </p:nvPicPr>
          <p:blipFill>
            <a:blip r:embed="rId3"/>
            <a:stretch>
              <a:fillRect/>
            </a:stretch>
          </p:blipFill>
          <p:spPr>
            <a:xfrm>
              <a:off x="1752599" y="1824216"/>
              <a:ext cx="5463849" cy="3776484"/>
            </a:xfrm>
            <a:prstGeom prst="rect">
              <a:avLst/>
            </a:prstGeom>
          </p:spPr>
        </p:pic>
        <p:sp>
          <p:nvSpPr>
            <p:cNvPr id="5" name="TextBox 4"/>
            <p:cNvSpPr txBox="1"/>
            <p:nvPr/>
          </p:nvSpPr>
          <p:spPr>
            <a:xfrm>
              <a:off x="4495800" y="5559623"/>
              <a:ext cx="3810000" cy="307777"/>
            </a:xfrm>
            <a:prstGeom prst="rect">
              <a:avLst/>
            </a:prstGeom>
            <a:noFill/>
          </p:spPr>
          <p:txBody>
            <a:bodyPr wrap="square" rtlCol="0">
              <a:spAutoFit/>
            </a:bodyPr>
            <a:lstStyle/>
            <a:p>
              <a:r>
                <a:rPr lang="en-US" sz="1400" dirty="0" smtClean="0">
                  <a:latin typeface="Georgia" panose="02040502050405020303" pitchFamily="18" charset="0"/>
                </a:rPr>
                <a:t>Source: Ritchie et al. 2018 </a:t>
              </a:r>
              <a:r>
                <a:rPr lang="en-US" sz="1400" i="1" dirty="0" smtClean="0">
                  <a:latin typeface="Georgia" panose="02040502050405020303" pitchFamily="18" charset="0"/>
                </a:rPr>
                <a:t>FSFS</a:t>
              </a:r>
              <a:endParaRPr lang="en-US" sz="1400" i="1" dirty="0">
                <a:latin typeface="Georgia" panose="02040502050405020303" pitchFamily="18" charset="0"/>
              </a:endParaRPr>
            </a:p>
          </p:txBody>
        </p:sp>
      </p:grpSp>
      <p:sp>
        <p:nvSpPr>
          <p:cNvPr id="11"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70330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762000" y="1351508"/>
            <a:ext cx="7620000" cy="3600986"/>
          </a:xfrm>
          <a:prstGeom prst="rect">
            <a:avLst/>
          </a:prstGeom>
          <a:noFill/>
        </p:spPr>
        <p:txBody>
          <a:bodyPr wrap="square" rtlCol="0">
            <a:spAutoFit/>
          </a:bodyPr>
          <a:lstStyle/>
          <a:p>
            <a:pPr algn="ctr"/>
            <a:r>
              <a:rPr lang="en-US" sz="2400" b="1" dirty="0" smtClean="0">
                <a:latin typeface="Georgia" pitchFamily="18" charset="0"/>
              </a:rPr>
              <a:t>Food security is essential to human flourishing</a:t>
            </a:r>
          </a:p>
          <a:p>
            <a:pPr algn="ctr"/>
            <a:endParaRPr lang="en-US" sz="3600" b="1" dirty="0">
              <a:latin typeface="Georgia" pitchFamily="18" charset="0"/>
            </a:endParaRPr>
          </a:p>
          <a:p>
            <a:pPr algn="ctr"/>
            <a:r>
              <a:rPr lang="en-US" sz="2400" dirty="0" smtClean="0">
                <a:latin typeface="Georgia" panose="02040502050405020303" pitchFamily="18" charset="0"/>
              </a:rPr>
              <a:t>Food </a:t>
            </a:r>
            <a:r>
              <a:rPr lang="en-US" sz="2400" dirty="0">
                <a:latin typeface="Georgia" panose="02040502050405020303" pitchFamily="18" charset="0"/>
              </a:rPr>
              <a:t>security exists if and only if </a:t>
            </a:r>
            <a:endParaRPr lang="en-US" sz="2400" dirty="0" smtClean="0">
              <a:latin typeface="Georgia" panose="02040502050405020303" pitchFamily="18" charset="0"/>
            </a:endParaRPr>
          </a:p>
          <a:p>
            <a:pPr algn="ctr"/>
            <a:r>
              <a:rPr lang="en-US" sz="2400" dirty="0" smtClean="0">
                <a:latin typeface="Georgia" panose="02040502050405020303" pitchFamily="18" charset="0"/>
              </a:rPr>
              <a:t>“</a:t>
            </a:r>
            <a:r>
              <a:rPr lang="en-US" sz="2400" i="1" u="sng" dirty="0">
                <a:latin typeface="Georgia" panose="02040502050405020303" pitchFamily="18" charset="0"/>
              </a:rPr>
              <a:t>all people </a:t>
            </a:r>
            <a:r>
              <a:rPr lang="en-US" sz="2400" i="1" dirty="0">
                <a:latin typeface="Georgia" panose="02040502050405020303" pitchFamily="18" charset="0"/>
              </a:rPr>
              <a:t>at </a:t>
            </a:r>
            <a:r>
              <a:rPr lang="en-US" sz="2400" i="1" u="sng" dirty="0">
                <a:latin typeface="Georgia" panose="02040502050405020303" pitchFamily="18" charset="0"/>
              </a:rPr>
              <a:t>all times </a:t>
            </a:r>
            <a:r>
              <a:rPr lang="en-US" sz="2400" i="1" dirty="0">
                <a:latin typeface="Georgia" panose="02040502050405020303" pitchFamily="18" charset="0"/>
              </a:rPr>
              <a:t>have physical, social, and economic access to </a:t>
            </a:r>
            <a:r>
              <a:rPr lang="en-US" sz="2400" i="1" u="sng" dirty="0">
                <a:latin typeface="Georgia" panose="02040502050405020303" pitchFamily="18" charset="0"/>
              </a:rPr>
              <a:t>sufficient, safe and nutritious food </a:t>
            </a:r>
            <a:r>
              <a:rPr lang="en-US" sz="2400" i="1" dirty="0">
                <a:latin typeface="Georgia" panose="02040502050405020303" pitchFamily="18" charset="0"/>
              </a:rPr>
              <a:t>that meets their dietary needs and food preferences </a:t>
            </a:r>
            <a:r>
              <a:rPr lang="en-US" sz="2400" i="1" u="sng" dirty="0">
                <a:latin typeface="Georgia" panose="02040502050405020303" pitchFamily="18" charset="0"/>
              </a:rPr>
              <a:t>for an active and healthy life</a:t>
            </a:r>
            <a:r>
              <a:rPr lang="en-US" sz="2400" dirty="0">
                <a:latin typeface="Georgia" panose="02040502050405020303" pitchFamily="18" charset="0"/>
              </a:rPr>
              <a:t>” </a:t>
            </a:r>
            <a:endParaRPr lang="en-US" sz="2400" dirty="0" smtClean="0">
              <a:latin typeface="Georgia" panose="02040502050405020303" pitchFamily="18" charset="0"/>
            </a:endParaRPr>
          </a:p>
          <a:p>
            <a:pPr algn="ctr"/>
            <a:endParaRPr lang="en-US" sz="2400" dirty="0" smtClean="0">
              <a:latin typeface="Georgia" panose="02040502050405020303" pitchFamily="18" charset="0"/>
            </a:endParaRPr>
          </a:p>
          <a:p>
            <a:pPr algn="ctr"/>
            <a:r>
              <a:rPr lang="en-US" sz="2400" dirty="0">
                <a:latin typeface="Georgia" pitchFamily="18" charset="0"/>
              </a:rPr>
              <a:t>(1996 World Food Summit </a:t>
            </a:r>
            <a:r>
              <a:rPr lang="en-US" sz="2400" dirty="0" smtClean="0">
                <a:latin typeface="Georgia" pitchFamily="18" charset="0"/>
              </a:rPr>
              <a:t>definition, emphasis added)</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extLst>
      <p:ext uri="{BB962C8B-B14F-4D97-AF65-F5344CB8AC3E}">
        <p14:creationId xmlns:p14="http://schemas.microsoft.com/office/powerpoint/2010/main" val="801655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915400" cy="4525963"/>
          </a:xfrm>
        </p:spPr>
        <p:txBody>
          <a:bodyPr/>
          <a:lstStyle/>
          <a:p>
            <a:pPr marL="0" indent="0">
              <a:buNone/>
            </a:pPr>
            <a:r>
              <a:rPr lang="en-US" sz="2400" b="1" dirty="0" smtClean="0">
                <a:latin typeface="Georgia" pitchFamily="18" charset="0"/>
              </a:rPr>
              <a:t>We need innovations </a:t>
            </a:r>
          </a:p>
          <a:p>
            <a:pPr marL="0" indent="0">
              <a:buNone/>
            </a:pPr>
            <a:endParaRPr lang="en-US" sz="2400" b="1" dirty="0" smtClean="0">
              <a:latin typeface="Georgia" pitchFamily="18" charset="0"/>
            </a:endParaRPr>
          </a:p>
          <a:p>
            <a:pPr lvl="1"/>
            <a:r>
              <a:rPr lang="en-US" sz="2400" dirty="0" smtClean="0">
                <a:latin typeface="Georgia" pitchFamily="18" charset="0"/>
              </a:rPr>
              <a:t>Greater efficiency in use of increasingly scarce natural inputs to </a:t>
            </a:r>
            <a:r>
              <a:rPr lang="en-US" sz="2400" b="1" dirty="0" smtClean="0">
                <a:latin typeface="Georgia" pitchFamily="18" charset="0"/>
              </a:rPr>
              <a:t>boost total factor productivity</a:t>
            </a:r>
          </a:p>
          <a:p>
            <a:pPr lvl="1"/>
            <a:r>
              <a:rPr lang="en-US" sz="2400" dirty="0" smtClean="0">
                <a:latin typeface="Georgia" pitchFamily="18" charset="0"/>
              </a:rPr>
              <a:t>More efficient post-harvest distribution and processing to </a:t>
            </a:r>
            <a:r>
              <a:rPr lang="en-US" sz="2400" b="1" dirty="0" smtClean="0">
                <a:latin typeface="Georgia" pitchFamily="18" charset="0"/>
              </a:rPr>
              <a:t>reduce loss/waste and prices</a:t>
            </a:r>
          </a:p>
          <a:p>
            <a:pPr lvl="1"/>
            <a:r>
              <a:rPr lang="en-US" sz="2400" b="1" dirty="0" smtClean="0">
                <a:latin typeface="Georgia" pitchFamily="18" charset="0"/>
              </a:rPr>
              <a:t>Secure land/water tenure </a:t>
            </a:r>
            <a:r>
              <a:rPr lang="en-US" sz="2400" dirty="0" smtClean="0">
                <a:latin typeface="Georgia" pitchFamily="18" charset="0"/>
              </a:rPr>
              <a:t>for farmers/herders</a:t>
            </a:r>
          </a:p>
          <a:p>
            <a:pPr lvl="1"/>
            <a:r>
              <a:rPr lang="en-US" sz="2400" b="1" dirty="0" smtClean="0">
                <a:latin typeface="Georgia" pitchFamily="18" charset="0"/>
              </a:rPr>
              <a:t>Intellectual property regimes </a:t>
            </a:r>
            <a:r>
              <a:rPr lang="en-US" sz="2400" dirty="0" smtClean="0">
                <a:latin typeface="Georgia" pitchFamily="18" charset="0"/>
              </a:rPr>
              <a:t>to accelerate discovery</a:t>
            </a:r>
          </a:p>
          <a:p>
            <a:pPr lvl="1"/>
            <a:endParaRPr lang="en-US" sz="2400" b="1" dirty="0">
              <a:latin typeface="Georgia" pitchFamily="18" charset="0"/>
            </a:endParaRPr>
          </a:p>
          <a:p>
            <a:pPr marL="0" lvl="1" indent="0">
              <a:buNone/>
            </a:pPr>
            <a:r>
              <a:rPr lang="en-US" sz="2400" b="1" dirty="0" smtClean="0">
                <a:latin typeface="Georgia" pitchFamily="18" charset="0"/>
              </a:rPr>
              <a:t>… </a:t>
            </a:r>
            <a:r>
              <a:rPr lang="en-US" sz="2400" b="1" dirty="0">
                <a:latin typeface="Georgia" pitchFamily="18" charset="0"/>
              </a:rPr>
              <a:t>in and for Africa and </a:t>
            </a:r>
            <a:r>
              <a:rPr lang="en-US" sz="2400" b="1" dirty="0" smtClean="0">
                <a:latin typeface="Georgia" pitchFamily="18" charset="0"/>
              </a:rPr>
              <a:t>Asia, </a:t>
            </a:r>
            <a:r>
              <a:rPr lang="en-US" sz="2400" b="1" dirty="0">
                <a:latin typeface="Georgia" pitchFamily="18" charset="0"/>
              </a:rPr>
              <a:t>especially</a:t>
            </a:r>
          </a:p>
          <a:p>
            <a:pPr lvl="1"/>
            <a:endParaRPr lang="en-US" sz="2400" dirty="0">
              <a:latin typeface="Georgia" pitchFamily="18" charset="0"/>
            </a:endParaRPr>
          </a:p>
          <a:p>
            <a:pPr marL="457200" lvl="1" indent="0">
              <a:buNone/>
            </a:pP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Science and solidarity</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5672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195" name="Rectangle 16"/>
          <p:cNvSpPr>
            <a:spLocks noChangeArrowheads="1"/>
          </p:cNvSpPr>
          <p:nvPr/>
        </p:nvSpPr>
        <p:spPr bwMode="auto">
          <a:xfrm>
            <a:off x="152400" y="1076628"/>
            <a:ext cx="8839200"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smtClean="0">
                <a:latin typeface="Georgia" pitchFamily="18" charset="0"/>
              </a:rPr>
              <a:t>“Starvation is the characteristic of some people not </a:t>
            </a:r>
            <a:r>
              <a:rPr lang="en-US" altLang="en-US" sz="2400" i="1" dirty="0" smtClean="0">
                <a:latin typeface="Georgia" pitchFamily="18" charset="0"/>
              </a:rPr>
              <a:t>having</a:t>
            </a:r>
            <a:r>
              <a:rPr lang="en-US" altLang="en-US" sz="2400" dirty="0" smtClean="0">
                <a:latin typeface="Georgia" pitchFamily="18" charset="0"/>
              </a:rPr>
              <a:t> enough food to eat. It is not the characteristic of there </a:t>
            </a:r>
            <a:r>
              <a:rPr lang="en-US" altLang="en-US" sz="2400" i="1" dirty="0" smtClean="0">
                <a:latin typeface="Georgia" pitchFamily="18" charset="0"/>
              </a:rPr>
              <a:t>being</a:t>
            </a:r>
            <a:r>
              <a:rPr lang="en-US" altLang="en-US" sz="2400" dirty="0" smtClean="0">
                <a:latin typeface="Georgia" pitchFamily="18" charset="0"/>
              </a:rPr>
              <a:t> not enough food to eat</a:t>
            </a:r>
            <a:r>
              <a:rPr lang="en-US" altLang="en-US" sz="2400" dirty="0">
                <a:latin typeface="Georgia" pitchFamily="18" charset="0"/>
              </a:rPr>
              <a:t>.” </a:t>
            </a:r>
            <a:r>
              <a:rPr lang="en-US" altLang="en-US" sz="1600" dirty="0">
                <a:latin typeface="Georgia" pitchFamily="18" charset="0"/>
              </a:rPr>
              <a:t>(emphasis in original) </a:t>
            </a:r>
          </a:p>
          <a:p>
            <a:pPr eaLnBrk="1" hangingPunct="1"/>
            <a:r>
              <a:rPr lang="en-US" altLang="en-US" sz="2400" dirty="0" smtClean="0">
                <a:latin typeface="Georgia" pitchFamily="18" charset="0"/>
              </a:rPr>
              <a:t>- Opening sentences, Amartya Sen, </a:t>
            </a:r>
            <a:r>
              <a:rPr lang="en-US" altLang="en-US" sz="2400" i="1" dirty="0" smtClean="0">
                <a:latin typeface="Georgia" pitchFamily="18" charset="0"/>
              </a:rPr>
              <a:t>Poverty and Famines, </a:t>
            </a:r>
            <a:r>
              <a:rPr lang="en-US" altLang="en-US" sz="2400" dirty="0" smtClean="0">
                <a:latin typeface="Georgia" pitchFamily="18" charset="0"/>
              </a:rPr>
              <a:t>1981</a:t>
            </a:r>
            <a:endParaRPr lang="en-US" altLang="en-US" sz="2400" dirty="0">
              <a:latin typeface="Georgia" pitchFamily="18" charset="0"/>
            </a:endParaRPr>
          </a:p>
        </p:txBody>
      </p:sp>
      <p:sp>
        <p:nvSpPr>
          <p:cNvPr id="13" name="TextBox 1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Access progress</a:t>
            </a:r>
          </a:p>
        </p:txBody>
      </p:sp>
      <p:sp>
        <p:nvSpPr>
          <p:cNvPr id="3" name="Rectangle 2"/>
          <p:cNvSpPr/>
          <p:nvPr/>
        </p:nvSpPr>
        <p:spPr>
          <a:xfrm>
            <a:off x="381000" y="2971800"/>
            <a:ext cx="8543926" cy="1200329"/>
          </a:xfrm>
          <a:prstGeom prst="rect">
            <a:avLst/>
          </a:prstGeom>
        </p:spPr>
        <p:txBody>
          <a:bodyPr wrap="square">
            <a:spAutoFit/>
          </a:bodyPr>
          <a:lstStyle/>
          <a:p>
            <a:r>
              <a:rPr lang="en-US" altLang="en-US" sz="2400" dirty="0" smtClean="0">
                <a:latin typeface="Georgia" pitchFamily="18" charset="0"/>
              </a:rPr>
              <a:t>Poverty is </a:t>
            </a:r>
            <a:r>
              <a:rPr lang="en-US" altLang="en-US" sz="2400" i="1" dirty="0" smtClean="0">
                <a:latin typeface="Georgia" pitchFamily="18" charset="0"/>
              </a:rPr>
              <a:t>the</a:t>
            </a:r>
            <a:r>
              <a:rPr lang="en-US" altLang="en-US" sz="2400" dirty="0" smtClean="0">
                <a:latin typeface="Georgia" pitchFamily="18" charset="0"/>
              </a:rPr>
              <a:t> key </a:t>
            </a:r>
            <a:r>
              <a:rPr lang="en-US" altLang="en-US" sz="2400" dirty="0" smtClean="0">
                <a:latin typeface="Georgia" pitchFamily="18" charset="0"/>
              </a:rPr>
              <a:t>driver of food insecurity/undernutrition. Historically unprecedented decline in global poverty, plus declining real food prices, dramatically improved food access. </a:t>
            </a:r>
            <a:endParaRPr lang="en-US" altLang="en-US" sz="2400" dirty="0">
              <a:latin typeface="Georgia" pitchFamily="18" charset="0"/>
            </a:endParaRPr>
          </a:p>
        </p:txBody>
      </p:sp>
      <p:pic>
        <p:nvPicPr>
          <p:cNvPr id="6" name="Picture 5"/>
          <p:cNvPicPr>
            <a:picLocks noChangeAspect="1"/>
          </p:cNvPicPr>
          <p:nvPr/>
        </p:nvPicPr>
        <p:blipFill>
          <a:blip r:embed="rId3"/>
          <a:stretch>
            <a:fillRect/>
          </a:stretch>
        </p:blipFill>
        <p:spPr>
          <a:xfrm>
            <a:off x="4343400" y="4246962"/>
            <a:ext cx="4343400" cy="2606040"/>
          </a:xfrm>
          <a:prstGeom prst="rect">
            <a:avLst/>
          </a:prstGeom>
        </p:spPr>
      </p:pic>
      <p:pic>
        <p:nvPicPr>
          <p:cNvPr id="7" name="Picture 6"/>
          <p:cNvPicPr>
            <a:picLocks noChangeAspect="1"/>
          </p:cNvPicPr>
          <p:nvPr/>
        </p:nvPicPr>
        <p:blipFill>
          <a:blip r:embed="rId4"/>
          <a:stretch>
            <a:fillRect/>
          </a:stretch>
        </p:blipFill>
        <p:spPr>
          <a:xfrm>
            <a:off x="535897" y="4327660"/>
            <a:ext cx="4217233" cy="2530340"/>
          </a:xfrm>
          <a:prstGeom prst="rect">
            <a:avLst/>
          </a:prstGeom>
        </p:spPr>
      </p:pic>
    </p:spTree>
    <p:extLst>
      <p:ext uri="{BB962C8B-B14F-4D97-AF65-F5344CB8AC3E}">
        <p14:creationId xmlns:p14="http://schemas.microsoft.com/office/powerpoint/2010/main" val="29843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3" name="TextBox 1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Access progress</a:t>
            </a:r>
          </a:p>
        </p:txBody>
      </p:sp>
      <p:sp>
        <p:nvSpPr>
          <p:cNvPr id="3" name="Rectangle 2"/>
          <p:cNvSpPr/>
          <p:nvPr/>
        </p:nvSpPr>
        <p:spPr>
          <a:xfrm>
            <a:off x="228601" y="1066800"/>
            <a:ext cx="6934199" cy="5016758"/>
          </a:xfrm>
          <a:prstGeom prst="rect">
            <a:avLst/>
          </a:prstGeom>
        </p:spPr>
        <p:txBody>
          <a:bodyPr wrap="square">
            <a:spAutoFit/>
          </a:bodyPr>
          <a:lstStyle/>
          <a:p>
            <a:r>
              <a:rPr lang="en-US" altLang="en-US" sz="2400" dirty="0" smtClean="0">
                <a:latin typeface="Georgia" pitchFamily="18" charset="0"/>
              </a:rPr>
              <a:t>Safety </a:t>
            </a:r>
            <a:r>
              <a:rPr lang="en-US" altLang="en-US" sz="2400" dirty="0" smtClean="0">
                <a:latin typeface="Georgia" pitchFamily="18" charset="0"/>
              </a:rPr>
              <a:t>nets, </a:t>
            </a:r>
            <a:r>
              <a:rPr lang="en-US" altLang="en-US" sz="2400" dirty="0" smtClean="0">
                <a:latin typeface="Georgia" pitchFamily="18" charset="0"/>
              </a:rPr>
              <a:t>incl. employment </a:t>
            </a:r>
            <a:r>
              <a:rPr lang="en-US" altLang="en-US" sz="2400" dirty="0" smtClean="0">
                <a:latin typeface="Georgia" pitchFamily="18" charset="0"/>
              </a:rPr>
              <a:t>guarantee schemes, </a:t>
            </a:r>
            <a:r>
              <a:rPr lang="en-US" altLang="en-US" sz="2400" dirty="0" smtClean="0">
                <a:latin typeface="Georgia" pitchFamily="18" charset="0"/>
              </a:rPr>
              <a:t>have dramatically </a:t>
            </a:r>
            <a:r>
              <a:rPr lang="en-US" altLang="en-US" sz="2400" dirty="0" smtClean="0">
                <a:latin typeface="Georgia" pitchFamily="18" charset="0"/>
              </a:rPr>
              <a:t>expanded access for the poor:</a:t>
            </a:r>
          </a:p>
          <a:p>
            <a:endParaRPr lang="en-US" altLang="en-US" sz="2400" dirty="0">
              <a:latin typeface="Georgia" pitchFamily="18" charset="0"/>
            </a:endParaRPr>
          </a:p>
          <a:p>
            <a:pPr marL="342900" indent="-342900">
              <a:buFontTx/>
              <a:buChar char="-"/>
            </a:pPr>
            <a:r>
              <a:rPr lang="en-US" sz="2400" dirty="0" smtClean="0">
                <a:latin typeface="Georgia" panose="02040502050405020303" pitchFamily="18" charset="0"/>
              </a:rPr>
              <a:t>130 </a:t>
            </a:r>
            <a:r>
              <a:rPr lang="en-US" sz="2400" dirty="0">
                <a:latin typeface="Georgia" panose="02040502050405020303" pitchFamily="18" charset="0"/>
              </a:rPr>
              <a:t>low- and middle-income countries </a:t>
            </a:r>
            <a:r>
              <a:rPr lang="en-US" sz="2400" dirty="0" smtClean="0">
                <a:latin typeface="Georgia" panose="02040502050405020303" pitchFamily="18" charset="0"/>
              </a:rPr>
              <a:t>now </a:t>
            </a:r>
            <a:r>
              <a:rPr lang="en-US" sz="2400" dirty="0">
                <a:latin typeface="Georgia" panose="02040502050405020303" pitchFamily="18" charset="0"/>
              </a:rPr>
              <a:t>have at least one </a:t>
            </a:r>
            <a:r>
              <a:rPr lang="en-US" sz="2400" dirty="0" smtClean="0">
                <a:latin typeface="Georgia" panose="02040502050405020303" pitchFamily="18" charset="0"/>
              </a:rPr>
              <a:t>non-contributory </a:t>
            </a:r>
            <a:r>
              <a:rPr lang="en-US" sz="2400" dirty="0">
                <a:latin typeface="Georgia" panose="02040502050405020303" pitchFamily="18" charset="0"/>
              </a:rPr>
              <a:t>cash transfer </a:t>
            </a:r>
            <a:r>
              <a:rPr lang="en-US" sz="2400" dirty="0" smtClean="0">
                <a:latin typeface="Georgia" panose="02040502050405020303" pitchFamily="18" charset="0"/>
              </a:rPr>
              <a:t>program </a:t>
            </a:r>
            <a:r>
              <a:rPr lang="en-US" sz="1600" dirty="0" smtClean="0">
                <a:latin typeface="Georgia" panose="02040502050405020303" pitchFamily="18" charset="0"/>
              </a:rPr>
              <a:t>(</a:t>
            </a:r>
            <a:r>
              <a:rPr lang="en-US" sz="1600" dirty="0" err="1" smtClean="0">
                <a:latin typeface="Georgia" panose="02040502050405020303" pitchFamily="18" charset="0"/>
              </a:rPr>
              <a:t>Bastagli</a:t>
            </a:r>
            <a:r>
              <a:rPr lang="en-US" sz="1600" dirty="0" smtClean="0">
                <a:latin typeface="Georgia" panose="02040502050405020303" pitchFamily="18" charset="0"/>
              </a:rPr>
              <a:t> et al. ODI 2016)</a:t>
            </a:r>
          </a:p>
          <a:p>
            <a:pPr marL="285750" indent="-285750">
              <a:buFontTx/>
              <a:buChar char="-"/>
            </a:pPr>
            <a:endParaRPr lang="en-US" altLang="en-US" sz="1600" dirty="0">
              <a:latin typeface="Georgia" pitchFamily="18" charset="0"/>
            </a:endParaRPr>
          </a:p>
          <a:p>
            <a:pPr marL="285750" indent="-285750">
              <a:buFontTx/>
              <a:buChar char="-"/>
            </a:pPr>
            <a:r>
              <a:rPr lang="en-US" altLang="en-US" sz="2400" dirty="0" smtClean="0">
                <a:latin typeface="Georgia" pitchFamily="18" charset="0"/>
              </a:rPr>
              <a:t>~1.5 </a:t>
            </a:r>
            <a:r>
              <a:rPr lang="en-US" altLang="en-US" sz="2400" dirty="0" err="1" smtClean="0">
                <a:latin typeface="Georgia" pitchFamily="18" charset="0"/>
              </a:rPr>
              <a:t>bn</a:t>
            </a:r>
            <a:r>
              <a:rPr lang="en-US" altLang="en-US" sz="2400" dirty="0" smtClean="0">
                <a:latin typeface="Georgia" pitchFamily="18" charset="0"/>
              </a:rPr>
              <a:t> </a:t>
            </a:r>
            <a:r>
              <a:rPr lang="en-US" altLang="en-US" sz="2400" dirty="0" smtClean="0">
                <a:latin typeface="Georgia" pitchFamily="18" charset="0"/>
              </a:rPr>
              <a:t>benefit from gov’t-based </a:t>
            </a:r>
            <a:r>
              <a:rPr lang="en-US" altLang="en-US" sz="2400" dirty="0" smtClean="0">
                <a:latin typeface="Georgia" pitchFamily="18" charset="0"/>
              </a:rPr>
              <a:t>food assistance programs (mostly </a:t>
            </a:r>
            <a:r>
              <a:rPr lang="en-US" altLang="en-US" sz="2400" dirty="0" smtClean="0">
                <a:latin typeface="Georgia" pitchFamily="18" charset="0"/>
              </a:rPr>
              <a:t>in-kind</a:t>
            </a:r>
            <a:r>
              <a:rPr lang="en-US" altLang="en-US" sz="2400" dirty="0" smtClean="0">
                <a:latin typeface="Georgia" pitchFamily="18" charset="0"/>
              </a:rPr>
              <a:t>) </a:t>
            </a:r>
            <a:r>
              <a:rPr lang="en-US" altLang="en-US" sz="1600" dirty="0" smtClean="0">
                <a:latin typeface="Georgia" pitchFamily="18" charset="0"/>
              </a:rPr>
              <a:t>(Alderman et al. 2018)</a:t>
            </a:r>
          </a:p>
          <a:p>
            <a:pPr marL="285750" indent="-285750">
              <a:buFontTx/>
              <a:buChar char="-"/>
            </a:pPr>
            <a:endParaRPr lang="en-US" altLang="en-US" sz="1600" dirty="0">
              <a:latin typeface="Georgia" pitchFamily="18" charset="0"/>
            </a:endParaRPr>
          </a:p>
          <a:p>
            <a:pPr marL="285750" indent="-285750">
              <a:buFontTx/>
              <a:buChar char="-"/>
            </a:pPr>
            <a:r>
              <a:rPr lang="en-US" altLang="en-US" sz="2400" dirty="0" smtClean="0">
                <a:latin typeface="Georgia" pitchFamily="18" charset="0"/>
              </a:rPr>
              <a:t>Professionalization of emergency </a:t>
            </a:r>
            <a:r>
              <a:rPr lang="en-US" altLang="en-US" sz="2400" dirty="0" smtClean="0">
                <a:latin typeface="Georgia" pitchFamily="18" charset="0"/>
              </a:rPr>
              <a:t>response </a:t>
            </a:r>
            <a:r>
              <a:rPr lang="en-US" altLang="en-US" sz="2400" dirty="0" smtClean="0">
                <a:latin typeface="Georgia" pitchFamily="18" charset="0"/>
              </a:rPr>
              <a:t>by </a:t>
            </a:r>
            <a:r>
              <a:rPr lang="en-US" altLang="en-US" sz="2400" dirty="0" smtClean="0">
                <a:latin typeface="Georgia" pitchFamily="18" charset="0"/>
              </a:rPr>
              <a:t>humanitarian organizations </a:t>
            </a:r>
            <a:r>
              <a:rPr lang="en-US" altLang="en-US" sz="2400" dirty="0" smtClean="0">
                <a:latin typeface="Georgia" pitchFamily="18" charset="0"/>
              </a:rPr>
              <a:t>has </a:t>
            </a:r>
            <a:r>
              <a:rPr lang="en-US" altLang="en-US" sz="2400" dirty="0" smtClean="0">
                <a:latin typeface="Georgia" pitchFamily="18" charset="0"/>
              </a:rPr>
              <a:t>dramatically improved early warning and targeting, and </a:t>
            </a:r>
            <a:r>
              <a:rPr lang="en-US" altLang="en-US" sz="2400" dirty="0">
                <a:latin typeface="Georgia" pitchFamily="18" charset="0"/>
              </a:rPr>
              <a:t>accelerated response </a:t>
            </a:r>
            <a:r>
              <a:rPr lang="en-US" altLang="en-US" sz="2400" dirty="0" smtClean="0">
                <a:latin typeface="Georgia" pitchFamily="18" charset="0"/>
              </a:rPr>
              <a:t>times.</a:t>
            </a:r>
            <a:endParaRPr lang="en-US" altLang="en-US" sz="2400" dirty="0">
              <a:latin typeface="Georg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38400"/>
            <a:ext cx="1800225" cy="2543175"/>
          </a:xfrm>
          <a:prstGeom prst="rect">
            <a:avLst/>
          </a:prstGeom>
        </p:spPr>
      </p:pic>
      <p:sp>
        <p:nvSpPr>
          <p:cNvPr id="6" name="TextBox 5"/>
          <p:cNvSpPr txBox="1"/>
          <p:nvPr/>
        </p:nvSpPr>
        <p:spPr>
          <a:xfrm>
            <a:off x="7250112" y="5018065"/>
            <a:ext cx="1625600" cy="307777"/>
          </a:xfrm>
          <a:prstGeom prst="rect">
            <a:avLst/>
          </a:prstGeom>
          <a:noFill/>
        </p:spPr>
        <p:txBody>
          <a:bodyPr wrap="square" rtlCol="0">
            <a:spAutoFit/>
          </a:bodyPr>
          <a:lstStyle/>
          <a:p>
            <a:r>
              <a:rPr lang="en-US" sz="1400" dirty="0" smtClean="0">
                <a:latin typeface="Georgia" panose="02040502050405020303" pitchFamily="18" charset="0"/>
              </a:rPr>
              <a:t>Photo credit: ODI</a:t>
            </a:r>
            <a:endParaRPr lang="en-US" sz="1400" dirty="0">
              <a:latin typeface="Georgia" panose="02040502050405020303" pitchFamily="18" charset="0"/>
            </a:endParaRPr>
          </a:p>
        </p:txBody>
      </p:sp>
    </p:spTree>
    <p:extLst>
      <p:ext uri="{BB962C8B-B14F-4D97-AF65-F5344CB8AC3E}">
        <p14:creationId xmlns:p14="http://schemas.microsoft.com/office/powerpoint/2010/main" val="3468134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p:cNvSpPr>
            <a:spLocks noGrp="1" noChangeArrowheads="1"/>
          </p:cNvSpPr>
          <p:nvPr>
            <p:ph type="body" sz="half" idx="1"/>
          </p:nvPr>
        </p:nvSpPr>
        <p:spPr>
          <a:xfrm>
            <a:off x="76199" y="1066800"/>
            <a:ext cx="8997785" cy="1219200"/>
          </a:xfrm>
        </p:spPr>
        <p:txBody>
          <a:bodyPr rtlCol="0">
            <a:normAutofit fontScale="25000" lnSpcReduction="20000"/>
          </a:bodyPr>
          <a:lstStyle/>
          <a:p>
            <a:pPr marL="0" indent="0" eaLnBrk="1" fontAlgn="auto" hangingPunct="1">
              <a:lnSpc>
                <a:spcPct val="120000"/>
              </a:lnSpc>
              <a:spcBef>
                <a:spcPts val="0"/>
              </a:spcBef>
              <a:spcAft>
                <a:spcPts val="0"/>
              </a:spcAft>
              <a:buFontTx/>
              <a:buNone/>
              <a:defRPr/>
            </a:pPr>
            <a:r>
              <a:rPr lang="en-US" sz="9600" b="1" u="sng" dirty="0" smtClean="0">
                <a:latin typeface="Georgia" pitchFamily="18" charset="0"/>
              </a:rPr>
              <a:t>Poverty traps</a:t>
            </a:r>
            <a:r>
              <a:rPr lang="en-US" sz="9600" dirty="0" smtClean="0">
                <a:latin typeface="Georgia" pitchFamily="18" charset="0"/>
              </a:rPr>
              <a:t> arise when self-reinforcing feedback from poor ‘initial conditions’ lead to optimal behaviors that perpetuate poverty. As global poverty rates fall, the toughest cases remain, concentrated in the most remote, dangerous places.</a:t>
            </a:r>
          </a:p>
          <a:p>
            <a:pPr eaLnBrk="1" fontAlgn="auto" hangingPunct="1">
              <a:lnSpc>
                <a:spcPct val="120000"/>
              </a:lnSpc>
              <a:spcBef>
                <a:spcPts val="0"/>
              </a:spcBef>
              <a:spcAft>
                <a:spcPts val="0"/>
              </a:spcAft>
              <a:buFontTx/>
              <a:buNone/>
              <a:defRPr/>
            </a:pPr>
            <a:endParaRPr lang="en-US" sz="2800" dirty="0" smtClean="0">
              <a:latin typeface="Georgia" pitchFamily="18" charset="0"/>
            </a:endParaRPr>
          </a:p>
          <a:p>
            <a:pPr eaLnBrk="1" fontAlgn="auto" hangingPunct="1">
              <a:lnSpc>
                <a:spcPct val="120000"/>
              </a:lnSpc>
              <a:spcBef>
                <a:spcPts val="0"/>
              </a:spcBef>
              <a:spcAft>
                <a:spcPts val="0"/>
              </a:spcAft>
              <a:buFontTx/>
              <a:buNone/>
              <a:defRPr/>
            </a:pPr>
            <a:endParaRPr lang="en-US" sz="2400" dirty="0">
              <a:latin typeface="Georgia" pitchFamily="18" charset="0"/>
            </a:endParaRPr>
          </a:p>
        </p:txBody>
      </p:sp>
      <p:pic>
        <p:nvPicPr>
          <p:cNvPr id="11268"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txBox="1">
            <a:spLocks/>
          </p:cNvSpPr>
          <p:nvPr/>
        </p:nvSpPr>
        <p:spPr bwMode="auto">
          <a:xfrm>
            <a:off x="5715000" y="95244"/>
            <a:ext cx="3438525" cy="790586"/>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Access challenges</a:t>
            </a:r>
            <a:endParaRPr lang="en-US" sz="2800" b="1" kern="0" dirty="0">
              <a:solidFill>
                <a:schemeClr val="bg1"/>
              </a:solidFill>
              <a:latin typeface="Georgia" pitchFamily="18" charset="0"/>
              <a:ea typeface="+mj-ea"/>
              <a:cs typeface="+mj-cs"/>
            </a:endParaRPr>
          </a:p>
        </p:txBody>
      </p:sp>
      <p:sp>
        <p:nvSpPr>
          <p:cNvPr id="3" name="TextBox 2"/>
          <p:cNvSpPr txBox="1"/>
          <p:nvPr/>
        </p:nvSpPr>
        <p:spPr>
          <a:xfrm>
            <a:off x="76199" y="2667000"/>
            <a:ext cx="5638801" cy="4047262"/>
          </a:xfrm>
          <a:prstGeom prst="rect">
            <a:avLst/>
          </a:prstGeom>
          <a:noFill/>
        </p:spPr>
        <p:txBody>
          <a:bodyPr wrap="square" rtlCol="0">
            <a:spAutoFit/>
          </a:bodyPr>
          <a:lstStyle/>
          <a:p>
            <a:pPr>
              <a:defRPr/>
            </a:pPr>
            <a:r>
              <a:rPr lang="en-US" sz="2400" u="sng" dirty="0">
                <a:latin typeface="Georgia" pitchFamily="18" charset="0"/>
              </a:rPr>
              <a:t>Examples: </a:t>
            </a:r>
          </a:p>
          <a:p>
            <a:pPr>
              <a:defRPr/>
            </a:pPr>
            <a:r>
              <a:rPr lang="en-US" sz="2000" dirty="0" smtClean="0">
                <a:latin typeface="Georgia" pitchFamily="18" charset="0"/>
              </a:rPr>
              <a:t>- </a:t>
            </a:r>
            <a:r>
              <a:rPr lang="en-US" sz="2000" dirty="0">
                <a:latin typeface="Georgia" pitchFamily="18" charset="0"/>
              </a:rPr>
              <a:t>malnutrition causes poverty, which itself leads to further </a:t>
            </a:r>
            <a:r>
              <a:rPr lang="en-US" sz="2000" dirty="0" smtClean="0">
                <a:latin typeface="Georgia" pitchFamily="18" charset="0"/>
              </a:rPr>
              <a:t>malnutrition (lifelong for kids).</a:t>
            </a:r>
            <a:endParaRPr lang="en-US" sz="2000" dirty="0">
              <a:latin typeface="Georgia" pitchFamily="18" charset="0"/>
            </a:endParaRPr>
          </a:p>
          <a:p>
            <a:pPr>
              <a:spcBef>
                <a:spcPts val="600"/>
              </a:spcBef>
              <a:defRPr/>
            </a:pPr>
            <a:r>
              <a:rPr lang="en-US" sz="2000" dirty="0" smtClean="0">
                <a:latin typeface="Georgia" pitchFamily="18" charset="0"/>
              </a:rPr>
              <a:t>- high </a:t>
            </a:r>
            <a:r>
              <a:rPr lang="en-US" sz="2000" dirty="0">
                <a:latin typeface="Georgia" pitchFamily="18" charset="0"/>
              </a:rPr>
              <a:t>risk exposure leads to risk averse livelihood strategies that lock in </a:t>
            </a:r>
            <a:r>
              <a:rPr lang="en-US" sz="2000" dirty="0" smtClean="0">
                <a:latin typeface="Georgia" pitchFamily="18" charset="0"/>
              </a:rPr>
              <a:t>poverty.</a:t>
            </a:r>
          </a:p>
          <a:p>
            <a:pPr>
              <a:spcBef>
                <a:spcPts val="600"/>
              </a:spcBef>
              <a:defRPr/>
            </a:pPr>
            <a:r>
              <a:rPr lang="en-US" sz="2000" dirty="0" smtClean="0">
                <a:latin typeface="Georgia" pitchFamily="18" charset="0"/>
              </a:rPr>
              <a:t>- discrimination against certain identities discourages </a:t>
            </a:r>
            <a:r>
              <a:rPr lang="en-US" sz="2000" dirty="0">
                <a:latin typeface="Georgia" pitchFamily="18" charset="0"/>
              </a:rPr>
              <a:t>people from acquiring  skills, thereby reinforcing harmful </a:t>
            </a:r>
            <a:r>
              <a:rPr lang="en-US" sz="2000" dirty="0" smtClean="0">
                <a:latin typeface="Georgia" pitchFamily="18" charset="0"/>
              </a:rPr>
              <a:t>stereotypes.</a:t>
            </a:r>
          </a:p>
          <a:p>
            <a:pPr>
              <a:spcBef>
                <a:spcPts val="600"/>
              </a:spcBef>
              <a:defRPr/>
            </a:pPr>
            <a:r>
              <a:rPr lang="en-US" sz="2000" dirty="0" smtClean="0">
                <a:latin typeface="Georgia" pitchFamily="18" charset="0"/>
              </a:rPr>
              <a:t>- shocks </a:t>
            </a:r>
            <a:r>
              <a:rPr lang="en-US" sz="2000" dirty="0">
                <a:latin typeface="Georgia" pitchFamily="18" charset="0"/>
              </a:rPr>
              <a:t>cause psychological trauma that </a:t>
            </a:r>
            <a:r>
              <a:rPr lang="en-US" sz="2000" dirty="0" smtClean="0">
                <a:latin typeface="Georgia" pitchFamily="18" charset="0"/>
              </a:rPr>
              <a:t>dampens hope and increases stress, reducing effort, investment </a:t>
            </a:r>
            <a:r>
              <a:rPr lang="en-US" sz="2000" dirty="0">
                <a:latin typeface="Georgia" pitchFamily="18" charset="0"/>
              </a:rPr>
              <a:t>and </a:t>
            </a:r>
            <a:r>
              <a:rPr lang="en-US" sz="2000" dirty="0" smtClean="0">
                <a:latin typeface="Georgia" pitchFamily="18" charset="0"/>
              </a:rPr>
              <a:t>productivity.</a:t>
            </a:r>
            <a:endParaRPr lang="en-US" sz="2000" dirty="0">
              <a:latin typeface="Georgia" pitchFamily="18" charset="0"/>
            </a:endParaRP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667000"/>
            <a:ext cx="2641600" cy="3962400"/>
          </a:xfrm>
          <a:prstGeom prst="rect">
            <a:avLst/>
          </a:prstGeom>
        </p:spPr>
      </p:pic>
    </p:spTree>
    <p:extLst>
      <p:ext uri="{BB962C8B-B14F-4D97-AF65-F5344CB8AC3E}">
        <p14:creationId xmlns:p14="http://schemas.microsoft.com/office/powerpoint/2010/main" val="385479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a:spLocks noChangeArrowheads="1"/>
          </p:cNvSpPr>
          <p:nvPr/>
        </p:nvSpPr>
        <p:spPr bwMode="auto">
          <a:xfrm>
            <a:off x="0" y="10034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smtClean="0">
                <a:latin typeface="Georgia" pitchFamily="18" charset="0"/>
              </a:rPr>
              <a:t>Must advance the poor’s access …</a:t>
            </a:r>
            <a:endParaRPr lang="en-US" altLang="en-US" sz="3600" b="1" dirty="0">
              <a:latin typeface="Georgia" pitchFamily="18" charset="0"/>
            </a:endParaRPr>
          </a:p>
        </p:txBody>
      </p:sp>
      <p:sp>
        <p:nvSpPr>
          <p:cNvPr id="327697" name="Rectangle 17"/>
          <p:cNvSpPr>
            <a:spLocks noChangeArrowheads="1"/>
          </p:cNvSpPr>
          <p:nvPr/>
        </p:nvSpPr>
        <p:spPr bwMode="auto">
          <a:xfrm>
            <a:off x="114300" y="1828800"/>
            <a:ext cx="8953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Tx/>
              <a:buChar char="-"/>
              <a:defRPr/>
            </a:pPr>
            <a:r>
              <a:rPr lang="en-US" sz="2400" dirty="0">
                <a:latin typeface="Georgia" pitchFamily="18" charset="0"/>
              </a:rPr>
              <a:t>t</a:t>
            </a:r>
            <a:r>
              <a:rPr lang="en-US" sz="2400" dirty="0" smtClean="0">
                <a:latin typeface="Georgia" pitchFamily="18" charset="0"/>
              </a:rPr>
              <a:t>o </a:t>
            </a:r>
            <a:r>
              <a:rPr lang="en-US" sz="2400" b="1" dirty="0" smtClean="0">
                <a:latin typeface="Georgia" pitchFamily="18" charset="0"/>
              </a:rPr>
              <a:t>new technologies</a:t>
            </a:r>
            <a:r>
              <a:rPr lang="en-US" sz="2400" dirty="0" smtClean="0">
                <a:latin typeface="Georgia" pitchFamily="18" charset="0"/>
              </a:rPr>
              <a:t>: save lives and enhance livelihoods. Example: mobile money, </a:t>
            </a:r>
            <a:r>
              <a:rPr lang="en-US" sz="2400" dirty="0" smtClean="0">
                <a:latin typeface="Georgia" pitchFamily="18" charset="0"/>
              </a:rPr>
              <a:t>irrigation, IBLI, AI for EWS</a:t>
            </a:r>
            <a:endParaRPr lang="en-US" sz="2400" dirty="0" smtClean="0">
              <a:latin typeface="Georgia" pitchFamily="18" charset="0"/>
            </a:endParaRPr>
          </a:p>
          <a:p>
            <a:pPr marL="457200" indent="-457200">
              <a:buFontTx/>
              <a:buChar char="-"/>
              <a:defRPr/>
            </a:pPr>
            <a:r>
              <a:rPr lang="en-US" sz="2400" dirty="0">
                <a:latin typeface="Georgia" pitchFamily="18" charset="0"/>
              </a:rPr>
              <a:t>t</a:t>
            </a:r>
            <a:r>
              <a:rPr lang="en-US" sz="2400" dirty="0" smtClean="0">
                <a:latin typeface="Georgia" pitchFamily="18" charset="0"/>
              </a:rPr>
              <a:t>o </a:t>
            </a:r>
            <a:r>
              <a:rPr lang="en-US" sz="2400" b="1" dirty="0" smtClean="0">
                <a:latin typeface="Georgia" pitchFamily="18" charset="0"/>
              </a:rPr>
              <a:t>finance</a:t>
            </a:r>
            <a:r>
              <a:rPr lang="en-US" sz="2400" dirty="0" smtClean="0">
                <a:latin typeface="Georgia" pitchFamily="18" charset="0"/>
              </a:rPr>
              <a:t>: savings/insurance/credit to enable investment and shield against shocks</a:t>
            </a:r>
          </a:p>
          <a:p>
            <a:pPr marL="457200" indent="-457200">
              <a:buFontTx/>
              <a:buChar char="-"/>
              <a:defRPr/>
            </a:pPr>
            <a:r>
              <a:rPr lang="en-US" sz="2400" dirty="0">
                <a:latin typeface="Georgia" pitchFamily="18" charset="0"/>
              </a:rPr>
              <a:t>t</a:t>
            </a:r>
            <a:r>
              <a:rPr lang="en-US" sz="2400" dirty="0" smtClean="0">
                <a:latin typeface="Georgia" pitchFamily="18" charset="0"/>
              </a:rPr>
              <a:t>o </a:t>
            </a:r>
            <a:r>
              <a:rPr lang="en-US" sz="2400" b="1" dirty="0" smtClean="0">
                <a:latin typeface="Georgia" pitchFamily="18" charset="0"/>
              </a:rPr>
              <a:t>markets</a:t>
            </a:r>
            <a:r>
              <a:rPr lang="en-US" sz="2400" dirty="0" smtClean="0">
                <a:latin typeface="Georgia" pitchFamily="18" charset="0"/>
              </a:rPr>
              <a:t> (esp. </a:t>
            </a:r>
            <a:r>
              <a:rPr lang="en-US" sz="2400" dirty="0" smtClean="0">
                <a:latin typeface="Georgia" pitchFamily="18" charset="0"/>
              </a:rPr>
              <a:t>labor/commodity </a:t>
            </a:r>
            <a:r>
              <a:rPr lang="en-US" sz="2400" dirty="0" err="1" smtClean="0">
                <a:latin typeface="Georgia" pitchFamily="18" charset="0"/>
              </a:rPr>
              <a:t>mkts</a:t>
            </a:r>
            <a:r>
              <a:rPr lang="en-US" sz="2400" dirty="0" smtClean="0">
                <a:latin typeface="Georgia" pitchFamily="18" charset="0"/>
              </a:rPr>
              <a:t>): fair, competitive exchange </a:t>
            </a:r>
            <a:r>
              <a:rPr lang="en-US" sz="2400" dirty="0">
                <a:latin typeface="Georgia" pitchFamily="18" charset="0"/>
              </a:rPr>
              <a:t>enhances the value of what </a:t>
            </a:r>
            <a:r>
              <a:rPr lang="en-US" sz="2400" dirty="0" smtClean="0">
                <a:latin typeface="Georgia" pitchFamily="18" charset="0"/>
              </a:rPr>
              <a:t>the poor own/produce</a:t>
            </a:r>
          </a:p>
          <a:p>
            <a:pPr marL="457200" indent="-457200">
              <a:buFontTx/>
              <a:buChar char="-"/>
              <a:defRPr/>
            </a:pPr>
            <a:r>
              <a:rPr lang="en-US" sz="2400" dirty="0">
                <a:latin typeface="Georgia" pitchFamily="18" charset="0"/>
              </a:rPr>
              <a:t>t</a:t>
            </a:r>
            <a:r>
              <a:rPr lang="en-US" sz="2400" dirty="0" smtClean="0">
                <a:latin typeface="Georgia" pitchFamily="18" charset="0"/>
              </a:rPr>
              <a:t>o </a:t>
            </a:r>
            <a:r>
              <a:rPr lang="en-US" sz="2400" b="1" dirty="0" smtClean="0">
                <a:latin typeface="Georgia" pitchFamily="18" charset="0"/>
              </a:rPr>
              <a:t>safety nets</a:t>
            </a:r>
            <a:r>
              <a:rPr lang="en-US" sz="2400" dirty="0" smtClean="0">
                <a:latin typeface="Georgia" pitchFamily="18" charset="0"/>
              </a:rPr>
              <a:t>: need reliable protection against grave dangers, esp. those that directly or indirectly imperil health </a:t>
            </a:r>
          </a:p>
          <a:p>
            <a:pPr marL="457200" indent="-457200">
              <a:buFontTx/>
              <a:buChar char="-"/>
              <a:defRPr/>
            </a:pPr>
            <a:r>
              <a:rPr lang="en-US" sz="2400" dirty="0" smtClean="0">
                <a:latin typeface="Georgia" pitchFamily="18" charset="0"/>
              </a:rPr>
              <a:t>to </a:t>
            </a:r>
            <a:r>
              <a:rPr lang="en-US" sz="2400" b="1" dirty="0" smtClean="0">
                <a:latin typeface="Georgia" pitchFamily="18" charset="0"/>
              </a:rPr>
              <a:t>early childhood </a:t>
            </a:r>
            <a:r>
              <a:rPr lang="en-US" sz="2400" dirty="0" smtClean="0">
                <a:latin typeface="Georgia" pitchFamily="18" charset="0"/>
              </a:rPr>
              <a:t>health, nutrition and education</a:t>
            </a:r>
          </a:p>
          <a:p>
            <a:pPr marL="457200" indent="-457200">
              <a:buFontTx/>
              <a:buChar char="-"/>
              <a:defRPr/>
            </a:pPr>
            <a:endParaRPr lang="en-US" sz="2400" dirty="0">
              <a:latin typeface="Georgia" pitchFamily="18" charset="0"/>
            </a:endParaRPr>
          </a:p>
          <a:p>
            <a:pPr marL="457200" indent="-457200">
              <a:defRPr/>
            </a:pPr>
            <a:r>
              <a:rPr lang="en-US" sz="2400" b="1" dirty="0" smtClean="0">
                <a:latin typeface="Georgia" pitchFamily="18" charset="0"/>
              </a:rPr>
              <a:t>… empower </a:t>
            </a:r>
            <a:r>
              <a:rPr lang="en-US" sz="2400" b="1" dirty="0">
                <a:latin typeface="Georgia" pitchFamily="18" charset="0"/>
              </a:rPr>
              <a:t>the poor </a:t>
            </a:r>
            <a:r>
              <a:rPr lang="en-US" sz="2400" b="1" dirty="0" smtClean="0">
                <a:latin typeface="Georgia" pitchFamily="18" charset="0"/>
              </a:rPr>
              <a:t>to </a:t>
            </a:r>
            <a:r>
              <a:rPr lang="en-US" sz="2400" b="1" dirty="0">
                <a:latin typeface="Georgia" pitchFamily="18" charset="0"/>
              </a:rPr>
              <a:t>invest in </a:t>
            </a:r>
            <a:r>
              <a:rPr lang="en-US" sz="2400" b="1" dirty="0" smtClean="0">
                <a:latin typeface="Georgia" pitchFamily="18" charset="0"/>
              </a:rPr>
              <a:t>human (and </a:t>
            </a:r>
            <a:r>
              <a:rPr lang="en-US" sz="2400" b="1" dirty="0" smtClean="0">
                <a:latin typeface="Georgia" pitchFamily="18" charset="0"/>
              </a:rPr>
              <a:t>other)</a:t>
            </a:r>
          </a:p>
          <a:p>
            <a:pPr marL="457200" indent="-457200">
              <a:defRPr/>
            </a:pPr>
            <a:r>
              <a:rPr lang="en-US" sz="2400" b="1" dirty="0" smtClean="0">
                <a:latin typeface="Georgia" pitchFamily="18" charset="0"/>
              </a:rPr>
              <a:t>capital </a:t>
            </a:r>
            <a:r>
              <a:rPr lang="en-US" sz="2400" b="1" dirty="0" smtClean="0">
                <a:latin typeface="Georgia" pitchFamily="18" charset="0"/>
              </a:rPr>
              <a:t>and thereby realize full potential and flourish</a:t>
            </a:r>
          </a:p>
        </p:txBody>
      </p:sp>
      <p:pic>
        <p:nvPicPr>
          <p:cNvPr id="8197"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Science and solidarity</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82478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extBox 8"/>
          <p:cNvSpPr txBox="1"/>
          <p:nvPr/>
        </p:nvSpPr>
        <p:spPr>
          <a:xfrm>
            <a:off x="290042" y="1143000"/>
            <a:ext cx="8563916" cy="1200329"/>
          </a:xfrm>
          <a:prstGeom prst="rect">
            <a:avLst/>
          </a:prstGeom>
          <a:noFill/>
        </p:spPr>
        <p:txBody>
          <a:bodyPr wrap="square" rtlCol="0">
            <a:spAutoFit/>
          </a:bodyPr>
          <a:lstStyle/>
          <a:p>
            <a:r>
              <a:rPr lang="en-US" sz="2400" b="1" dirty="0" smtClean="0">
                <a:solidFill>
                  <a:srgbClr val="FF0000"/>
                </a:solidFill>
                <a:latin typeface="Georgia" pitchFamily="18" charset="0"/>
              </a:rPr>
              <a:t>75-80</a:t>
            </a:r>
            <a:r>
              <a:rPr lang="en-US" sz="2400" b="1" dirty="0" smtClean="0">
                <a:solidFill>
                  <a:srgbClr val="FF0000"/>
                </a:solidFill>
                <a:latin typeface="Georgia" pitchFamily="18" charset="0"/>
              </a:rPr>
              <a:t>% of food </a:t>
            </a:r>
            <a:r>
              <a:rPr lang="en-US" sz="2400" b="1" dirty="0" smtClean="0">
                <a:solidFill>
                  <a:srgbClr val="FF0000"/>
                </a:solidFill>
                <a:latin typeface="Georgia" pitchFamily="18" charset="0"/>
              </a:rPr>
              <a:t>consumed w/n country </a:t>
            </a:r>
            <a:r>
              <a:rPr lang="en-US" sz="2400" b="1" dirty="0" smtClean="0">
                <a:solidFill>
                  <a:srgbClr val="FF0000"/>
                </a:solidFill>
                <a:latin typeface="Georgia" pitchFamily="18" charset="0"/>
              </a:rPr>
              <a:t>where </a:t>
            </a:r>
            <a:r>
              <a:rPr lang="en-US" sz="2400" b="1" dirty="0" smtClean="0">
                <a:solidFill>
                  <a:srgbClr val="FF0000"/>
                </a:solidFill>
                <a:latin typeface="Georgia" pitchFamily="18" charset="0"/>
              </a:rPr>
              <a:t>grown</a:t>
            </a:r>
            <a:r>
              <a:rPr lang="en-US" sz="2400" dirty="0" smtClean="0">
                <a:latin typeface="Georgia" pitchFamily="18" charset="0"/>
              </a:rPr>
              <a:t> Food </a:t>
            </a:r>
            <a:r>
              <a:rPr lang="en-US" sz="2400" dirty="0" smtClean="0">
                <a:latin typeface="Georgia" pitchFamily="18" charset="0"/>
              </a:rPr>
              <a:t>system performance improvements must </a:t>
            </a:r>
            <a:r>
              <a:rPr lang="en-US" sz="2400" dirty="0">
                <a:latin typeface="Georgia" pitchFamily="18" charset="0"/>
              </a:rPr>
              <a:t>occur in Africa/Asia, where most demand growth will </a:t>
            </a:r>
            <a:r>
              <a:rPr lang="en-US" sz="2400" dirty="0" smtClean="0">
                <a:latin typeface="Georgia" pitchFamily="18" charset="0"/>
              </a:rPr>
              <a:t>be greatest.</a:t>
            </a:r>
            <a:endParaRPr lang="en-US" sz="2400" dirty="0" smtClean="0">
              <a:latin typeface="Georgia" pitchFamily="18" charset="0"/>
            </a:endParaRPr>
          </a:p>
        </p:txBody>
      </p:sp>
      <p:sp>
        <p:nvSpPr>
          <p:cNvPr id="7" name="Title 5"/>
          <p:cNvSpPr txBox="1">
            <a:spLocks/>
          </p:cNvSpPr>
          <p:nvPr/>
        </p:nvSpPr>
        <p:spPr bwMode="auto">
          <a:xfrm>
            <a:off x="4191000" y="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Utilization challenges</a:t>
            </a:r>
            <a:endParaRPr lang="en-US" sz="3000" b="1" kern="0" dirty="0">
              <a:solidFill>
                <a:schemeClr val="bg1"/>
              </a:solidFill>
              <a:latin typeface="Georgia" pitchFamily="18" charset="0"/>
              <a:ea typeface="+mj-ea"/>
              <a:cs typeface="+mj-cs"/>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166" t="2500" r="3334" b="5000"/>
          <a:stretch/>
        </p:blipFill>
        <p:spPr>
          <a:xfrm>
            <a:off x="457200" y="3479438"/>
            <a:ext cx="3176509" cy="2117673"/>
          </a:xfrm>
          <a:prstGeom prst="rect">
            <a:avLst/>
          </a:prstGeom>
        </p:spPr>
      </p:pic>
      <p:sp>
        <p:nvSpPr>
          <p:cNvPr id="3" name="TextBox 2"/>
          <p:cNvSpPr txBox="1"/>
          <p:nvPr/>
        </p:nvSpPr>
        <p:spPr>
          <a:xfrm>
            <a:off x="290042" y="2505254"/>
            <a:ext cx="8686800" cy="830997"/>
          </a:xfrm>
          <a:prstGeom prst="rect">
            <a:avLst/>
          </a:prstGeom>
          <a:noFill/>
        </p:spPr>
        <p:txBody>
          <a:bodyPr wrap="square" rtlCol="0">
            <a:spAutoFit/>
          </a:bodyPr>
          <a:lstStyle/>
          <a:p>
            <a:r>
              <a:rPr lang="en-US" sz="2400" dirty="0" smtClean="0">
                <a:latin typeface="Georgia" pitchFamily="18" charset="0"/>
              </a:rPr>
              <a:t>w/urbanization, </a:t>
            </a:r>
            <a:r>
              <a:rPr lang="en-US" sz="2400" dirty="0">
                <a:latin typeface="Georgia" pitchFamily="18" charset="0"/>
              </a:rPr>
              <a:t>income growth, </a:t>
            </a:r>
            <a:r>
              <a:rPr lang="en-US" sz="2400" dirty="0" smtClean="0">
                <a:latin typeface="Georgia" pitchFamily="18" charset="0"/>
              </a:rPr>
              <a:t>post-harvest </a:t>
            </a:r>
            <a:r>
              <a:rPr lang="en-US" sz="2400" dirty="0" smtClean="0">
                <a:latin typeface="Georgia" pitchFamily="18" charset="0"/>
              </a:rPr>
              <a:t>value </a:t>
            </a:r>
            <a:r>
              <a:rPr lang="en-US" sz="2400" dirty="0">
                <a:latin typeface="Georgia" pitchFamily="18" charset="0"/>
              </a:rPr>
              <a:t>chains grow </a:t>
            </a:r>
            <a:r>
              <a:rPr lang="en-US" sz="2400" dirty="0" smtClean="0">
                <a:latin typeface="Georgia" pitchFamily="18" charset="0"/>
              </a:rPr>
              <a:t>ever more </a:t>
            </a:r>
            <a:r>
              <a:rPr lang="en-US" sz="2400" dirty="0">
                <a:latin typeface="Georgia" pitchFamily="18" charset="0"/>
              </a:rPr>
              <a:t>important. </a:t>
            </a:r>
            <a:r>
              <a:rPr lang="en-US" sz="2400" dirty="0" smtClean="0">
                <a:latin typeface="Georgia" pitchFamily="18" charset="0"/>
              </a:rPr>
              <a:t>Must move beyond staples …</a:t>
            </a:r>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132" t="3670" r="1440" b="2579"/>
          <a:stretch/>
        </p:blipFill>
        <p:spPr>
          <a:xfrm>
            <a:off x="5279530" y="3474442"/>
            <a:ext cx="3574427" cy="231675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4573794"/>
            <a:ext cx="4143846" cy="2089334"/>
          </a:xfrm>
          <a:prstGeom prst="rect">
            <a:avLst/>
          </a:prstGeom>
        </p:spPr>
      </p:pic>
      <p:sp>
        <p:nvSpPr>
          <p:cNvPr id="10" name="TextBox 9"/>
          <p:cNvSpPr txBox="1"/>
          <p:nvPr/>
        </p:nvSpPr>
        <p:spPr>
          <a:xfrm>
            <a:off x="5628807" y="6577779"/>
            <a:ext cx="3515193" cy="307777"/>
          </a:xfrm>
          <a:prstGeom prst="rect">
            <a:avLst/>
          </a:prstGeom>
          <a:noFill/>
        </p:spPr>
        <p:txBody>
          <a:bodyPr wrap="square" rtlCol="0">
            <a:spAutoFit/>
          </a:bodyPr>
          <a:lstStyle/>
          <a:p>
            <a:r>
              <a:rPr lang="en-US" sz="1400" dirty="0" smtClean="0">
                <a:latin typeface="Georgia" panose="02040502050405020303" pitchFamily="18" charset="0"/>
              </a:rPr>
              <a:t>Store photo credit: Business Daily Africa</a:t>
            </a:r>
            <a:endParaRPr lang="en-US" sz="1400" dirty="0">
              <a:latin typeface="Georgia" panose="02040502050405020303" pitchFamily="18" charset="0"/>
            </a:endParaRPr>
          </a:p>
        </p:txBody>
      </p:sp>
    </p:spTree>
    <p:extLst>
      <p:ext uri="{BB962C8B-B14F-4D97-AF65-F5344CB8AC3E}">
        <p14:creationId xmlns:p14="http://schemas.microsoft.com/office/powerpoint/2010/main" val="2213813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2421954"/>
            <a:ext cx="4800600" cy="3826446"/>
            <a:chOff x="18422" y="3130487"/>
            <a:chExt cx="4625581" cy="3737561"/>
          </a:xfrm>
        </p:grpSpPr>
        <p:sp>
          <p:nvSpPr>
            <p:cNvPr id="10" name="TextBox 9"/>
            <p:cNvSpPr txBox="1"/>
            <p:nvPr/>
          </p:nvSpPr>
          <p:spPr>
            <a:xfrm>
              <a:off x="18422" y="6621827"/>
              <a:ext cx="3505200" cy="246221"/>
            </a:xfrm>
            <a:prstGeom prst="rect">
              <a:avLst/>
            </a:prstGeom>
            <a:noFill/>
          </p:spPr>
          <p:txBody>
            <a:bodyPr wrap="square" rtlCol="0">
              <a:spAutoFit/>
            </a:bodyPr>
            <a:lstStyle/>
            <a:p>
              <a:r>
                <a:rPr lang="en-US" sz="1000" dirty="0" smtClean="0"/>
                <a:t>Source: Barrett and Bevis, 2015</a:t>
              </a:r>
              <a:endParaRPr lang="en-US" sz="1000" dirty="0"/>
            </a:p>
          </p:txBody>
        </p:sp>
        <p:pic>
          <p:nvPicPr>
            <p:cNvPr id="2" name="Picture 1"/>
            <p:cNvPicPr>
              <a:picLocks noChangeAspect="1"/>
            </p:cNvPicPr>
            <p:nvPr/>
          </p:nvPicPr>
          <p:blipFill>
            <a:blip r:embed="rId3"/>
            <a:stretch>
              <a:fillRect/>
            </a:stretch>
          </p:blipFill>
          <p:spPr>
            <a:xfrm>
              <a:off x="65629" y="3130487"/>
              <a:ext cx="4578374" cy="3489195"/>
            </a:xfrm>
            <a:prstGeom prst="rect">
              <a:avLst/>
            </a:prstGeom>
          </p:spPr>
        </p:pic>
      </p:grpSp>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9" name="TextBox 8"/>
          <p:cNvSpPr txBox="1"/>
          <p:nvPr/>
        </p:nvSpPr>
        <p:spPr>
          <a:xfrm>
            <a:off x="290042" y="1066800"/>
            <a:ext cx="8563916" cy="1200329"/>
          </a:xfrm>
          <a:prstGeom prst="rect">
            <a:avLst/>
          </a:prstGeom>
          <a:noFill/>
        </p:spPr>
        <p:txBody>
          <a:bodyPr wrap="square" rtlCol="0">
            <a:spAutoFit/>
          </a:bodyPr>
          <a:lstStyle/>
          <a:p>
            <a:r>
              <a:rPr lang="en-US" sz="2400" dirty="0" smtClean="0">
                <a:latin typeface="Georgia" pitchFamily="18" charset="0"/>
              </a:rPr>
              <a:t>Micronutrient deficiencies – ‘hidden hunger’ – are less responsive to income growth. Require dietary change and/or change in mineral/vitamin content of staple foods. </a:t>
            </a:r>
          </a:p>
        </p:txBody>
      </p:sp>
      <p:sp>
        <p:nvSpPr>
          <p:cNvPr id="7" name="Title 5"/>
          <p:cNvSpPr txBox="1">
            <a:spLocks/>
          </p:cNvSpPr>
          <p:nvPr/>
        </p:nvSpPr>
        <p:spPr bwMode="auto">
          <a:xfrm>
            <a:off x="4191000" y="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Utilization challenges</a:t>
            </a:r>
            <a:endParaRPr lang="en-US" sz="3000" b="1" kern="0" dirty="0">
              <a:solidFill>
                <a:schemeClr val="bg1"/>
              </a:solidFill>
              <a:latin typeface="Georgia" pitchFamily="18" charset="0"/>
              <a:ea typeface="+mj-ea"/>
              <a:cs typeface="+mj-cs"/>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3701703"/>
            <a:ext cx="4471421" cy="3156297"/>
          </a:xfrm>
          <a:prstGeom prst="rect">
            <a:avLst/>
          </a:prstGeom>
        </p:spPr>
      </p:pic>
    </p:spTree>
    <p:extLst>
      <p:ext uri="{BB962C8B-B14F-4D97-AF65-F5344CB8AC3E}">
        <p14:creationId xmlns:p14="http://schemas.microsoft.com/office/powerpoint/2010/main" val="3978223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648200" y="0"/>
            <a:ext cx="4495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Utilization challenges</a:t>
            </a:r>
            <a:endParaRPr lang="en-US" sz="3000" b="1" kern="0" dirty="0">
              <a:solidFill>
                <a:schemeClr val="bg1"/>
              </a:solidFill>
              <a:latin typeface="Georgia" pitchFamily="18" charset="0"/>
              <a:ea typeface="+mj-ea"/>
              <a:cs typeface="+mj-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72" y="1783979"/>
            <a:ext cx="7565656" cy="47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990600"/>
            <a:ext cx="9144000" cy="461665"/>
          </a:xfrm>
          <a:prstGeom prst="rect">
            <a:avLst/>
          </a:prstGeom>
          <a:noFill/>
        </p:spPr>
        <p:txBody>
          <a:bodyPr wrap="square" rtlCol="0">
            <a:spAutoFit/>
          </a:bodyPr>
          <a:lstStyle/>
          <a:p>
            <a:pPr algn="ctr"/>
            <a:r>
              <a:rPr lang="en-US" sz="2400" b="1" dirty="0" smtClean="0">
                <a:solidFill>
                  <a:srgbClr val="FF0000"/>
                </a:solidFill>
                <a:latin typeface="Georgia" panose="02040502050405020303" pitchFamily="18" charset="0"/>
              </a:rPr>
              <a:t>Micronutrient </a:t>
            </a:r>
            <a:r>
              <a:rPr lang="en-US" sz="2400" b="1" dirty="0" smtClean="0">
                <a:solidFill>
                  <a:srgbClr val="FF0000"/>
                </a:solidFill>
                <a:latin typeface="Georgia" panose="02040502050405020303" pitchFamily="18" charset="0"/>
              </a:rPr>
              <a:t>deficiencies </a:t>
            </a:r>
            <a:r>
              <a:rPr lang="en-US" sz="2400" b="1" dirty="0" smtClean="0">
                <a:latin typeface="Georgia" panose="02040502050405020303" pitchFamily="18" charset="0"/>
              </a:rPr>
              <a:t>persist </a:t>
            </a:r>
            <a:r>
              <a:rPr lang="en-US" sz="2400" b="1" dirty="0" smtClean="0">
                <a:latin typeface="Georgia" panose="02040502050405020303" pitchFamily="18" charset="0"/>
              </a:rPr>
              <a:t>longer… </a:t>
            </a:r>
            <a:endParaRPr lang="en-US" sz="2400" b="1" dirty="0">
              <a:latin typeface="Georgia" panose="02040502050405020303" pitchFamily="18" charset="0"/>
            </a:endParaRPr>
          </a:p>
        </p:txBody>
      </p:sp>
      <p:sp>
        <p:nvSpPr>
          <p:cNvPr id="6" name="TextBox 5"/>
          <p:cNvSpPr txBox="1"/>
          <p:nvPr/>
        </p:nvSpPr>
        <p:spPr>
          <a:xfrm>
            <a:off x="-20256" y="6519446"/>
            <a:ext cx="9144000" cy="338554"/>
          </a:xfrm>
          <a:prstGeom prst="rect">
            <a:avLst/>
          </a:prstGeom>
          <a:noFill/>
        </p:spPr>
        <p:txBody>
          <a:bodyPr wrap="square" rtlCol="0">
            <a:spAutoFit/>
          </a:bodyPr>
          <a:lstStyle/>
          <a:p>
            <a:pPr algn="ctr"/>
            <a:r>
              <a:rPr lang="en-US" sz="1600" i="1" dirty="0" smtClean="0">
                <a:latin typeface="Georgia" panose="02040502050405020303" pitchFamily="18" charset="0"/>
              </a:rPr>
              <a:t>Countries by malnutrition problem and ag productivity (SOFA 2013) </a:t>
            </a:r>
          </a:p>
        </p:txBody>
      </p:sp>
    </p:spTree>
    <p:extLst>
      <p:ext uri="{BB962C8B-B14F-4D97-AF65-F5344CB8AC3E}">
        <p14:creationId xmlns:p14="http://schemas.microsoft.com/office/powerpoint/2010/main" val="4016752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153603" y="1462854"/>
            <a:ext cx="8763000" cy="1200329"/>
          </a:xfrm>
          <a:prstGeom prst="rect">
            <a:avLst/>
          </a:prstGeom>
          <a:noFill/>
        </p:spPr>
        <p:txBody>
          <a:bodyPr wrap="square" rtlCol="0">
            <a:spAutoFit/>
          </a:bodyPr>
          <a:lstStyle/>
          <a:p>
            <a:r>
              <a:rPr lang="en-US" sz="2400" dirty="0" smtClean="0">
                <a:latin typeface="Georgia" pitchFamily="18" charset="0"/>
              </a:rPr>
              <a:t>Need complementary innovations upstream (</a:t>
            </a:r>
            <a:r>
              <a:rPr lang="en-US" sz="2400" dirty="0" err="1" smtClean="0">
                <a:latin typeface="Georgia" pitchFamily="18" charset="0"/>
              </a:rPr>
              <a:t>biofortification</a:t>
            </a:r>
            <a:r>
              <a:rPr lang="en-US" sz="2400" dirty="0" smtClean="0">
                <a:latin typeface="Georgia" pitchFamily="18" charset="0"/>
              </a:rPr>
              <a:t>, fertilizers), midstream (fortification in processing) and </a:t>
            </a:r>
            <a:r>
              <a:rPr lang="en-US" sz="2400" dirty="0" smtClean="0">
                <a:latin typeface="Georgia" pitchFamily="18" charset="0"/>
              </a:rPr>
              <a:t>downstream (consumer behavior change)</a:t>
            </a:r>
            <a:endParaRPr lang="en-US" dirty="0"/>
          </a:p>
        </p:txBody>
      </p:sp>
      <p:sp>
        <p:nvSpPr>
          <p:cNvPr id="10" name="TextBox 9"/>
          <p:cNvSpPr txBox="1"/>
          <p:nvPr/>
        </p:nvSpPr>
        <p:spPr>
          <a:xfrm>
            <a:off x="5628807" y="6577779"/>
            <a:ext cx="3515193" cy="307777"/>
          </a:xfrm>
          <a:prstGeom prst="rect">
            <a:avLst/>
          </a:prstGeom>
          <a:noFill/>
        </p:spPr>
        <p:txBody>
          <a:bodyPr wrap="square" rtlCol="0">
            <a:spAutoFit/>
          </a:bodyPr>
          <a:lstStyle/>
          <a:p>
            <a:r>
              <a:rPr lang="en-US" sz="1400" dirty="0" smtClean="0">
                <a:latin typeface="Georgia" panose="02040502050405020303" pitchFamily="18" charset="0"/>
              </a:rPr>
              <a:t>Graphic credit: Ross Welch/Mike Gore</a:t>
            </a:r>
            <a:endParaRPr lang="en-US" sz="1400" dirty="0">
              <a:latin typeface="Georgia" panose="02040502050405020303" pitchFamily="18" charset="0"/>
            </a:endParaRPr>
          </a:p>
        </p:txBody>
      </p:sp>
      <p:sp>
        <p:nvSpPr>
          <p:cNvPr id="11"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Science and solidarity</a:t>
            </a:r>
            <a:endParaRPr lang="en-US" sz="3000" b="1" kern="0" dirty="0">
              <a:solidFill>
                <a:schemeClr val="bg1"/>
              </a:solidFill>
              <a:latin typeface="Georgia" pitchFamily="18" charset="0"/>
              <a:ea typeface="+mj-ea"/>
              <a:cs typeface="+mj-cs"/>
            </a:endParaRPr>
          </a:p>
        </p:txBody>
      </p:sp>
      <p:pic>
        <p:nvPicPr>
          <p:cNvPr id="8" name="Picture 7"/>
          <p:cNvPicPr>
            <a:picLocks noChangeAspect="1"/>
          </p:cNvPicPr>
          <p:nvPr/>
        </p:nvPicPr>
        <p:blipFill>
          <a:blip r:embed="rId4"/>
          <a:stretch>
            <a:fillRect/>
          </a:stretch>
        </p:blipFill>
        <p:spPr>
          <a:xfrm>
            <a:off x="2057400" y="2971800"/>
            <a:ext cx="4955406" cy="3133725"/>
          </a:xfrm>
          <a:prstGeom prst="rect">
            <a:avLst/>
          </a:prstGeom>
        </p:spPr>
      </p:pic>
    </p:spTree>
    <p:extLst>
      <p:ext uri="{BB962C8B-B14F-4D97-AF65-F5344CB8AC3E}">
        <p14:creationId xmlns:p14="http://schemas.microsoft.com/office/powerpoint/2010/main" val="3309086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49" y="981075"/>
            <a:ext cx="8868900" cy="944562"/>
          </a:xfrm>
        </p:spPr>
        <p:txBody>
          <a:bodyPr/>
          <a:lstStyle/>
          <a:p>
            <a:r>
              <a:rPr lang="en-US" sz="2400" b="1" dirty="0" smtClean="0">
                <a:latin typeface="Georgia" pitchFamily="18" charset="0"/>
              </a:rPr>
              <a:t>Increased co-location of food insecurity with conflict</a:t>
            </a:r>
            <a:endParaRPr lang="en-US" sz="24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1" name="Title 5"/>
          <p:cNvSpPr txBox="1">
            <a:spLocks/>
          </p:cNvSpPr>
          <p:nvPr/>
        </p:nvSpPr>
        <p:spPr bwMode="auto">
          <a:xfrm>
            <a:off x="4800600" y="0"/>
            <a:ext cx="43434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Stability challenges</a:t>
            </a:r>
            <a:endParaRPr lang="en-US" sz="3000" b="1" kern="0" dirty="0">
              <a:solidFill>
                <a:schemeClr val="bg1"/>
              </a:solidFill>
              <a:latin typeface="Georgia" pitchFamily="18" charset="0"/>
              <a:ea typeface="+mj-ea"/>
              <a:cs typeface="+mj-cs"/>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41"/>
          <a:stretch/>
        </p:blipFill>
        <p:spPr bwMode="auto">
          <a:xfrm>
            <a:off x="6690749" y="1685925"/>
            <a:ext cx="2057400" cy="301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7549" y="1676400"/>
            <a:ext cx="6553200" cy="4154984"/>
          </a:xfrm>
          <a:prstGeom prst="rect">
            <a:avLst/>
          </a:prstGeom>
          <a:noFill/>
        </p:spPr>
        <p:txBody>
          <a:bodyPr wrap="square" rtlCol="0">
            <a:spAutoFit/>
          </a:bodyPr>
          <a:lstStyle/>
          <a:p>
            <a:pPr marL="457200" indent="-457200">
              <a:buFontTx/>
              <a:buChar char="-"/>
            </a:pPr>
            <a:r>
              <a:rPr lang="en-US" sz="2400" dirty="0" smtClean="0">
                <a:latin typeface="Georgia" pitchFamily="18" charset="0"/>
              </a:rPr>
              <a:t>Over past 2 decades, </a:t>
            </a:r>
            <a:r>
              <a:rPr lang="en-US" sz="2400" b="1" dirty="0" smtClean="0">
                <a:latin typeface="Georgia" pitchFamily="18" charset="0"/>
              </a:rPr>
              <a:t>conflict-affected</a:t>
            </a:r>
            <a:r>
              <a:rPr lang="en-US" sz="2400" dirty="0" smtClean="0">
                <a:latin typeface="Georgia" pitchFamily="18" charset="0"/>
              </a:rPr>
              <a:t> </a:t>
            </a:r>
            <a:r>
              <a:rPr lang="en-US" sz="2400" dirty="0" smtClean="0">
                <a:latin typeface="Georgia" pitchFamily="18" charset="0"/>
              </a:rPr>
              <a:t>countries’ share of stunted children grew from </a:t>
            </a:r>
            <a:r>
              <a:rPr lang="en-US" sz="2400" b="1" dirty="0" smtClean="0">
                <a:latin typeface="Georgia" pitchFamily="18" charset="0"/>
              </a:rPr>
              <a:t>46% to 79%</a:t>
            </a:r>
            <a:r>
              <a:rPr lang="en-US" sz="2400" dirty="0" smtClean="0">
                <a:latin typeface="Georgia" pitchFamily="18" charset="0"/>
              </a:rPr>
              <a:t>. </a:t>
            </a:r>
            <a:r>
              <a:rPr lang="en-US" sz="1600" dirty="0" smtClean="0">
                <a:latin typeface="Georgia" pitchFamily="18" charset="0"/>
              </a:rPr>
              <a:t>(FAO et al. 2017)</a:t>
            </a:r>
          </a:p>
          <a:p>
            <a:pPr marL="457200" indent="-457200">
              <a:buFontTx/>
              <a:buChar char="-"/>
            </a:pPr>
            <a:endParaRPr lang="en-US" sz="1600" dirty="0">
              <a:latin typeface="Georgia" pitchFamily="18" charset="0"/>
            </a:endParaRPr>
          </a:p>
          <a:p>
            <a:pPr marL="457200" indent="-457200">
              <a:buFontTx/>
              <a:buChar char="-"/>
            </a:pPr>
            <a:r>
              <a:rPr lang="en-US" sz="2400" dirty="0">
                <a:latin typeface="Georgia" pitchFamily="18" charset="0"/>
              </a:rPr>
              <a:t>According to UNHCR, </a:t>
            </a:r>
            <a:r>
              <a:rPr lang="en-US" sz="2400" dirty="0" smtClean="0">
                <a:latin typeface="Georgia" pitchFamily="18" charset="0"/>
              </a:rPr>
              <a:t>a record </a:t>
            </a:r>
            <a:r>
              <a:rPr lang="en-US" sz="2400" b="1" dirty="0" smtClean="0">
                <a:latin typeface="Georgia" pitchFamily="18" charset="0"/>
              </a:rPr>
              <a:t>~69mn </a:t>
            </a:r>
            <a:r>
              <a:rPr lang="en-US" sz="2400" b="1" dirty="0">
                <a:latin typeface="Georgia" pitchFamily="18" charset="0"/>
              </a:rPr>
              <a:t>forcibly displaced </a:t>
            </a:r>
            <a:r>
              <a:rPr lang="en-US" sz="2400" dirty="0">
                <a:latin typeface="Georgia" pitchFamily="18" charset="0"/>
              </a:rPr>
              <a:t>people globally now.</a:t>
            </a:r>
          </a:p>
          <a:p>
            <a:endParaRPr lang="en-US" sz="2400" dirty="0">
              <a:latin typeface="Georgia" pitchFamily="18" charset="0"/>
            </a:endParaRPr>
          </a:p>
          <a:p>
            <a:pPr marL="457200" indent="-457200">
              <a:buFontTx/>
              <a:buChar char="-"/>
            </a:pPr>
            <a:r>
              <a:rPr lang="en-US" sz="2400" dirty="0" smtClean="0">
                <a:latin typeface="Georgia" pitchFamily="18" charset="0"/>
              </a:rPr>
              <a:t>And strong relationship between drought and conflict </a:t>
            </a:r>
            <a:r>
              <a:rPr lang="en-US" sz="1600" dirty="0" smtClean="0">
                <a:latin typeface="Georgia" pitchFamily="18" charset="0"/>
              </a:rPr>
              <a:t>(von </a:t>
            </a:r>
            <a:r>
              <a:rPr lang="en-US" sz="1600" dirty="0" err="1" smtClean="0">
                <a:latin typeface="Georgia" pitchFamily="18" charset="0"/>
              </a:rPr>
              <a:t>Uexkul</a:t>
            </a:r>
            <a:r>
              <a:rPr lang="en-US" sz="1600" dirty="0" smtClean="0">
                <a:latin typeface="Georgia" pitchFamily="18" charset="0"/>
              </a:rPr>
              <a:t> et al. 2016 </a:t>
            </a:r>
            <a:r>
              <a:rPr lang="en-US" sz="1600" i="1" dirty="0" smtClean="0">
                <a:latin typeface="Georgia" pitchFamily="18" charset="0"/>
              </a:rPr>
              <a:t>PNAS</a:t>
            </a:r>
            <a:r>
              <a:rPr lang="en-US" sz="1600" dirty="0" smtClean="0">
                <a:latin typeface="Georgia" pitchFamily="18" charset="0"/>
              </a:rPr>
              <a:t>)</a:t>
            </a:r>
          </a:p>
          <a:p>
            <a:endParaRPr lang="en-US" sz="2800" b="1" dirty="0" smtClean="0">
              <a:latin typeface="Georgia" pitchFamily="18" charset="0"/>
            </a:endParaRPr>
          </a:p>
          <a:p>
            <a:endParaRPr lang="en-US" sz="2800" dirty="0" smtClean="0">
              <a:latin typeface="Georgia"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788" y="5002149"/>
            <a:ext cx="7260212" cy="1781021"/>
          </a:xfrm>
          <a:prstGeom prst="rect">
            <a:avLst/>
          </a:prstGeom>
        </p:spPr>
      </p:pic>
    </p:spTree>
    <p:extLst>
      <p:ext uri="{BB962C8B-B14F-4D97-AF65-F5344CB8AC3E}">
        <p14:creationId xmlns:p14="http://schemas.microsoft.com/office/powerpoint/2010/main" val="3424215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381000" y="1351508"/>
            <a:ext cx="8001000" cy="2000548"/>
          </a:xfrm>
          <a:prstGeom prst="rect">
            <a:avLst/>
          </a:prstGeom>
          <a:noFill/>
        </p:spPr>
        <p:txBody>
          <a:bodyPr wrap="square" rtlCol="0">
            <a:spAutoFit/>
          </a:bodyPr>
          <a:lstStyle/>
          <a:p>
            <a:pPr algn="ctr"/>
            <a:r>
              <a:rPr lang="en-US" sz="2400" b="1" dirty="0" smtClean="0">
                <a:latin typeface="Georgia" pitchFamily="18" charset="0"/>
              </a:rPr>
              <a:t>Food security may be the defining global challenge of the century …  </a:t>
            </a:r>
          </a:p>
          <a:p>
            <a:pPr algn="ctr"/>
            <a:endParaRPr lang="en-US" sz="2400" b="1" dirty="0">
              <a:latin typeface="Georgia" pitchFamily="18" charset="0"/>
            </a:endParaRPr>
          </a:p>
          <a:p>
            <a:pPr algn="ctr"/>
            <a:r>
              <a:rPr lang="en-US" sz="2400" b="1" dirty="0" smtClean="0">
                <a:latin typeface="Georgia" pitchFamily="18" charset="0"/>
              </a:rPr>
              <a:t>The stability of social order and the protection of the planet depend on rapid, inclusive </a:t>
            </a:r>
            <a:r>
              <a:rPr lang="en-US" sz="2800" b="1" dirty="0" smtClean="0">
                <a:solidFill>
                  <a:srgbClr val="FF0000"/>
                </a:solidFill>
                <a:latin typeface="Georgia" pitchFamily="18" charset="0"/>
              </a:rPr>
              <a:t>progress</a:t>
            </a:r>
            <a:r>
              <a:rPr lang="en-US" sz="2400" b="1" dirty="0" smtClean="0">
                <a:latin typeface="Georgia" pitchFamily="18" charset="0"/>
              </a:rPr>
              <a:t>.</a:t>
            </a:r>
            <a:endParaRPr lang="en-US" sz="36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83" t="-1152" b="-1"/>
          <a:stretch/>
        </p:blipFill>
        <p:spPr>
          <a:xfrm>
            <a:off x="4743086" y="3505201"/>
            <a:ext cx="4268909" cy="30213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61" y="3534687"/>
            <a:ext cx="4493592" cy="2998069"/>
          </a:xfrm>
          <a:prstGeom prst="rect">
            <a:avLst/>
          </a:prstGeom>
        </p:spPr>
      </p:pic>
      <p:sp>
        <p:nvSpPr>
          <p:cNvPr id="7" name="TextBox 6"/>
          <p:cNvSpPr txBox="1"/>
          <p:nvPr/>
        </p:nvSpPr>
        <p:spPr>
          <a:xfrm>
            <a:off x="6232993" y="6550223"/>
            <a:ext cx="2921000" cy="307777"/>
          </a:xfrm>
          <a:prstGeom prst="rect">
            <a:avLst/>
          </a:prstGeom>
          <a:noFill/>
        </p:spPr>
        <p:txBody>
          <a:bodyPr wrap="square" rtlCol="0">
            <a:spAutoFit/>
          </a:bodyPr>
          <a:lstStyle/>
          <a:p>
            <a:r>
              <a:rPr lang="en-US" sz="1400" dirty="0" smtClean="0">
                <a:latin typeface="Georgia" panose="02040502050405020303" pitchFamily="18" charset="0"/>
              </a:rPr>
              <a:t>Photo credits: CIFOR, Bloomberg</a:t>
            </a:r>
            <a:endParaRPr lang="en-US" sz="1400" dirty="0">
              <a:latin typeface="Georgia" panose="02040502050405020303" pitchFamily="18" charset="0"/>
            </a:endParaRPr>
          </a:p>
        </p:txBody>
      </p:sp>
    </p:spTree>
    <p:extLst>
      <p:ext uri="{BB962C8B-B14F-4D97-AF65-F5344CB8AC3E}">
        <p14:creationId xmlns:p14="http://schemas.microsoft.com/office/powerpoint/2010/main" val="4174751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228600" y="990600"/>
            <a:ext cx="8763000" cy="1200329"/>
          </a:xfrm>
          <a:prstGeom prst="rect">
            <a:avLst/>
          </a:prstGeom>
          <a:noFill/>
        </p:spPr>
        <p:txBody>
          <a:bodyPr wrap="square" rtlCol="0">
            <a:spAutoFit/>
          </a:bodyPr>
          <a:lstStyle/>
          <a:p>
            <a:r>
              <a:rPr lang="en-US" sz="2400" b="1" dirty="0" smtClean="0">
                <a:latin typeface="Georgia" panose="02040502050405020303" pitchFamily="18" charset="0"/>
              </a:rPr>
              <a:t>Further improvements will require investments in high-frequency longitudinal data from locations with the most vulnerable populations.</a:t>
            </a:r>
            <a:endParaRPr lang="en-US" sz="2000" dirty="0">
              <a:latin typeface="Georgia" panose="02040502050405020303" pitchFamily="18" charset="0"/>
            </a:endParaRPr>
          </a:p>
        </p:txBody>
      </p:sp>
      <p:sp>
        <p:nvSpPr>
          <p:cNvPr id="8" name="Title 5"/>
          <p:cNvSpPr txBox="1">
            <a:spLocks/>
          </p:cNvSpPr>
          <p:nvPr/>
        </p:nvSpPr>
        <p:spPr bwMode="auto">
          <a:xfrm>
            <a:off x="4038600" y="1905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Stability challenges</a:t>
            </a:r>
            <a:endParaRPr lang="en-US" sz="3000" kern="0" dirty="0">
              <a:solidFill>
                <a:schemeClr val="bg1"/>
              </a:solidFill>
              <a:latin typeface="Georgia" pitchFamily="18" charset="0"/>
              <a:ea typeface="+mj-ea"/>
              <a:cs typeface="+mj-cs"/>
            </a:endParaRPr>
          </a:p>
        </p:txBody>
      </p:sp>
      <p:pic>
        <p:nvPicPr>
          <p:cNvPr id="2" name="Picture 1"/>
          <p:cNvPicPr>
            <a:picLocks noChangeAspect="1"/>
          </p:cNvPicPr>
          <p:nvPr/>
        </p:nvPicPr>
        <p:blipFill>
          <a:blip r:embed="rId3"/>
          <a:stretch>
            <a:fillRect/>
          </a:stretch>
        </p:blipFill>
        <p:spPr>
          <a:xfrm>
            <a:off x="4419600" y="5844250"/>
            <a:ext cx="3478192" cy="827349"/>
          </a:xfrm>
          <a:prstGeom prst="rect">
            <a:avLst/>
          </a:prstGeom>
        </p:spPr>
      </p:pic>
      <p:pic>
        <p:nvPicPr>
          <p:cNvPr id="5" name="Picture 4"/>
          <p:cNvPicPr>
            <a:picLocks noChangeAspect="1"/>
          </p:cNvPicPr>
          <p:nvPr/>
        </p:nvPicPr>
        <p:blipFill>
          <a:blip r:embed="rId4"/>
          <a:stretch>
            <a:fillRect/>
          </a:stretch>
        </p:blipFill>
        <p:spPr>
          <a:xfrm>
            <a:off x="266700" y="5872825"/>
            <a:ext cx="3734502" cy="827349"/>
          </a:xfrm>
          <a:prstGeom prst="rect">
            <a:avLst/>
          </a:prstGeom>
        </p:spPr>
      </p:pic>
      <p:pic>
        <p:nvPicPr>
          <p:cNvPr id="7" name="Picture 6"/>
          <p:cNvPicPr>
            <a:picLocks noChangeAspect="1"/>
          </p:cNvPicPr>
          <p:nvPr/>
        </p:nvPicPr>
        <p:blipFill>
          <a:blip r:embed="rId5"/>
          <a:stretch>
            <a:fillRect/>
          </a:stretch>
        </p:blipFill>
        <p:spPr>
          <a:xfrm>
            <a:off x="3352800" y="2403829"/>
            <a:ext cx="5248275" cy="2724150"/>
          </a:xfrm>
          <a:prstGeom prst="rect">
            <a:avLst/>
          </a:prstGeom>
        </p:spPr>
      </p:pic>
      <p:sp>
        <p:nvSpPr>
          <p:cNvPr id="9" name="TextBox 8"/>
          <p:cNvSpPr txBox="1"/>
          <p:nvPr/>
        </p:nvSpPr>
        <p:spPr>
          <a:xfrm>
            <a:off x="282939" y="5316122"/>
            <a:ext cx="8724900" cy="738664"/>
          </a:xfrm>
          <a:prstGeom prst="rect">
            <a:avLst/>
          </a:prstGeom>
          <a:noFill/>
        </p:spPr>
        <p:txBody>
          <a:bodyPr wrap="square" rtlCol="0">
            <a:spAutoFit/>
          </a:bodyPr>
          <a:lstStyle/>
          <a:p>
            <a:r>
              <a:rPr lang="en-US" sz="2400" b="1" dirty="0">
                <a:latin typeface="Georgia" panose="02040502050405020303" pitchFamily="18" charset="0"/>
              </a:rPr>
              <a:t>Need sentinel sites </a:t>
            </a:r>
            <a:r>
              <a:rPr lang="en-US" dirty="0">
                <a:latin typeface="Georgia" panose="02040502050405020303" pitchFamily="18" charset="0"/>
              </a:rPr>
              <a:t>(Barrett </a:t>
            </a:r>
            <a:r>
              <a:rPr lang="en-US" i="1" dirty="0">
                <a:latin typeface="Georgia" panose="02040502050405020303" pitchFamily="18" charset="0"/>
              </a:rPr>
              <a:t>Science</a:t>
            </a:r>
            <a:r>
              <a:rPr lang="en-US" dirty="0">
                <a:latin typeface="Georgia" panose="02040502050405020303" pitchFamily="18" charset="0"/>
              </a:rPr>
              <a:t> 2010, Headey &amp; Barrett </a:t>
            </a:r>
            <a:r>
              <a:rPr lang="en-US" i="1" dirty="0">
                <a:latin typeface="Georgia" panose="02040502050405020303" pitchFamily="18" charset="0"/>
              </a:rPr>
              <a:t>PNAS </a:t>
            </a:r>
            <a:r>
              <a:rPr lang="en-US" dirty="0">
                <a:latin typeface="Georgia" panose="02040502050405020303" pitchFamily="18" charset="0"/>
              </a:rPr>
              <a:t>2015)</a:t>
            </a:r>
          </a:p>
          <a:p>
            <a:endParaRPr lang="en-US" dirty="0"/>
          </a:p>
        </p:txBody>
      </p:sp>
      <p:sp>
        <p:nvSpPr>
          <p:cNvPr id="10" name="TextBox 9"/>
          <p:cNvSpPr txBox="1"/>
          <p:nvPr/>
        </p:nvSpPr>
        <p:spPr>
          <a:xfrm>
            <a:off x="381000" y="2667000"/>
            <a:ext cx="3124200" cy="2339102"/>
          </a:xfrm>
          <a:prstGeom prst="rect">
            <a:avLst/>
          </a:prstGeom>
          <a:noFill/>
        </p:spPr>
        <p:txBody>
          <a:bodyPr wrap="square" rtlCol="0">
            <a:spAutoFit/>
          </a:bodyPr>
          <a:lstStyle/>
          <a:p>
            <a:r>
              <a:rPr lang="en-US" sz="2400" dirty="0">
                <a:latin typeface="Georgia" panose="02040502050405020303" pitchFamily="18" charset="0"/>
              </a:rPr>
              <a:t>Example: the value of </a:t>
            </a:r>
            <a:r>
              <a:rPr lang="en-US" sz="2400" dirty="0" smtClean="0">
                <a:latin typeface="Georgia" panose="02040502050405020303" pitchFamily="18" charset="0"/>
              </a:rPr>
              <a:t>intra-seasonal monitoring: </a:t>
            </a:r>
          </a:p>
          <a:p>
            <a:endParaRPr lang="en-US" sz="2400" dirty="0" smtClean="0">
              <a:latin typeface="Georgia" panose="02040502050405020303" pitchFamily="18" charset="0"/>
            </a:endParaRPr>
          </a:p>
          <a:p>
            <a:r>
              <a:rPr lang="en-US" sz="1600" dirty="0" smtClean="0">
                <a:latin typeface="Georgia" panose="02040502050405020303" pitchFamily="18" charset="0"/>
              </a:rPr>
              <a:t>Data from HKI Bangladesh Nutrition Surveillance Program</a:t>
            </a:r>
            <a:endParaRPr lang="en-US" sz="1600" dirty="0">
              <a:latin typeface="Georgia" panose="02040502050405020303" pitchFamily="18" charset="0"/>
            </a:endParaRPr>
          </a:p>
          <a:p>
            <a:endParaRPr lang="en-US" dirty="0"/>
          </a:p>
        </p:txBody>
      </p:sp>
    </p:spTree>
    <p:extLst>
      <p:ext uri="{BB962C8B-B14F-4D97-AF65-F5344CB8AC3E}">
        <p14:creationId xmlns:p14="http://schemas.microsoft.com/office/powerpoint/2010/main" val="3725816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2" name="Title 1"/>
          <p:cNvSpPr>
            <a:spLocks noGrp="1"/>
          </p:cNvSpPr>
          <p:nvPr>
            <p:ph type="ctrTitle"/>
          </p:nvPr>
        </p:nvSpPr>
        <p:spPr>
          <a:xfrm>
            <a:off x="76200" y="1008558"/>
            <a:ext cx="9067800" cy="809614"/>
          </a:xfrm>
        </p:spPr>
        <p:txBody>
          <a:bodyPr rtlCol="0" anchor="t">
            <a:normAutofit fontScale="90000"/>
          </a:bodyPr>
          <a:lstStyle/>
          <a:p>
            <a:pPr algn="l" eaLnBrk="1" fontAlgn="auto" hangingPunct="1">
              <a:spcAft>
                <a:spcPts val="0"/>
              </a:spcAft>
              <a:defRPr/>
            </a:pPr>
            <a:r>
              <a:rPr lang="en-US" sz="2400" b="1" u="sng" dirty="0" smtClean="0">
                <a:latin typeface="Georgia" pitchFamily="18" charset="0"/>
              </a:rPr>
              <a:t>A sustainable food secure future for all requires innovations:</a:t>
            </a:r>
            <a:br>
              <a:rPr lang="en-US" sz="2400" b="1" u="sng"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1. In growing the </a:t>
            </a:r>
            <a:r>
              <a:rPr lang="en-US" sz="2400" b="1" dirty="0" smtClean="0">
                <a:latin typeface="Georgia" pitchFamily="18" charset="0"/>
              </a:rPr>
              <a:t>downstream supply </a:t>
            </a:r>
            <a:r>
              <a:rPr lang="en-US" sz="2400" b="1" dirty="0" smtClean="0">
                <a:latin typeface="Georgia" pitchFamily="18" charset="0"/>
              </a:rPr>
              <a:t>of minerals and  vitamins from vegetables, fruits, and animal source foods.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2. Accelerating adaptation to climate change, water scarcity, and improving soil nutrient </a:t>
            </a:r>
            <a:r>
              <a:rPr lang="en-US" sz="2400" b="1" dirty="0" smtClean="0">
                <a:latin typeface="Georgia" pitchFamily="18" charset="0"/>
              </a:rPr>
              <a:t>cycling in food production.</a:t>
            </a:r>
            <a:r>
              <a:rPr lang="en-US" sz="2400" b="1" dirty="0" smtClean="0">
                <a:latin typeface="Georgia" pitchFamily="18" charset="0"/>
              </a:rPr>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smtClean="0">
                <a:latin typeface="Georgia" pitchFamily="18" charset="0"/>
              </a:rPr>
              <a:t>3. Food value chain enhancements to improve access, utilization, and stability.</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4. Enhanced social protection and safety nets for the poorest.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a:latin typeface="Georgia" pitchFamily="18" charset="0"/>
              </a:rPr>
              <a:t>5</a:t>
            </a:r>
            <a:r>
              <a:rPr lang="en-US" sz="2400" b="1" dirty="0" smtClean="0">
                <a:latin typeface="Georgia" pitchFamily="18" charset="0"/>
              </a:rPr>
              <a:t>. Efforts to reduce conflict.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smtClean="0">
                <a:latin typeface="Georgia" pitchFamily="18" charset="0"/>
              </a:rPr>
              <a:t>6. Better monitoring/measurement to improve management.</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endParaRPr lang="en-US" sz="2400" b="1" dirty="0" smtClean="0">
              <a:latin typeface="Georgia" pitchFamily="18" charset="0"/>
            </a:endParaRPr>
          </a:p>
        </p:txBody>
      </p:sp>
      <p:sp>
        <p:nvSpPr>
          <p:cNvPr id="13" name="Title 5"/>
          <p:cNvSpPr txBox="1">
            <a:spLocks/>
          </p:cNvSpPr>
          <p:nvPr/>
        </p:nvSpPr>
        <p:spPr bwMode="auto">
          <a:xfrm>
            <a:off x="4648200" y="64663"/>
            <a:ext cx="4267200"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Science and solidarity</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350305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ysInSwimmingPondTsararivotra"/>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a:xfrm>
            <a:off x="0" y="981075"/>
            <a:ext cx="9144000" cy="6858000"/>
          </a:xfrm>
          <a:prstGeom prst="rect">
            <a:avLst/>
          </a:prstGeom>
          <a:noFill/>
        </p:spPr>
      </p:pic>
      <p:sp>
        <p:nvSpPr>
          <p:cNvPr id="27651" name="TextBox 2"/>
          <p:cNvSpPr txBox="1">
            <a:spLocks noChangeArrowheads="1"/>
          </p:cNvSpPr>
          <p:nvPr/>
        </p:nvSpPr>
        <p:spPr bwMode="auto">
          <a:xfrm>
            <a:off x="0" y="12954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Thank you</a:t>
            </a:r>
          </a:p>
        </p:txBody>
      </p:sp>
    </p:spTree>
    <p:extLst>
      <p:ext uri="{BB962C8B-B14F-4D97-AF65-F5344CB8AC3E}">
        <p14:creationId xmlns:p14="http://schemas.microsoft.com/office/powerpoint/2010/main" val="264872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367259" y="1351508"/>
            <a:ext cx="8014741" cy="2677656"/>
          </a:xfrm>
          <a:prstGeom prst="rect">
            <a:avLst/>
          </a:prstGeom>
          <a:noFill/>
        </p:spPr>
        <p:txBody>
          <a:bodyPr wrap="square" rtlCol="0">
            <a:spAutoFit/>
          </a:bodyPr>
          <a:lstStyle/>
          <a:p>
            <a:r>
              <a:rPr lang="en-US" sz="2400" b="1" dirty="0" smtClean="0">
                <a:latin typeface="Georgia" pitchFamily="18" charset="0"/>
              </a:rPr>
              <a:t>If the stability of social order and the protection of the planet depend on rapid, inclusive </a:t>
            </a:r>
            <a:r>
              <a:rPr lang="en-US" sz="2400" b="1" dirty="0" smtClean="0">
                <a:solidFill>
                  <a:srgbClr val="FF0000"/>
                </a:solidFill>
                <a:latin typeface="Georgia" pitchFamily="18" charset="0"/>
              </a:rPr>
              <a:t>progress,</a:t>
            </a:r>
            <a:endParaRPr lang="en-US" sz="2400" b="1" dirty="0" smtClean="0">
              <a:latin typeface="Georgia" pitchFamily="18" charset="0"/>
            </a:endParaRPr>
          </a:p>
          <a:p>
            <a:r>
              <a:rPr lang="en-US" sz="2400" b="1" dirty="0" smtClean="0">
                <a:latin typeface="Georgia" pitchFamily="18" charset="0"/>
              </a:rPr>
              <a:t>then we must be </a:t>
            </a:r>
            <a:r>
              <a:rPr lang="en-US" sz="2800" b="1" dirty="0" smtClean="0">
                <a:solidFill>
                  <a:srgbClr val="FF0000"/>
                </a:solidFill>
                <a:latin typeface="Georgia" pitchFamily="18" charset="0"/>
              </a:rPr>
              <a:t>progressive </a:t>
            </a:r>
            <a:r>
              <a:rPr lang="en-US" sz="2400" b="1" dirty="0" smtClean="0">
                <a:latin typeface="Georgia" pitchFamily="18" charset="0"/>
              </a:rPr>
              <a:t>in both senses:</a:t>
            </a:r>
          </a:p>
          <a:p>
            <a:pPr marL="457200" indent="-457200">
              <a:buAutoNum type="arabicPeriod"/>
            </a:pPr>
            <a:r>
              <a:rPr lang="en-US" sz="2400" b="1" dirty="0" smtClean="0">
                <a:latin typeface="Georgia" pitchFamily="18" charset="0"/>
              </a:rPr>
              <a:t>Have faith in </a:t>
            </a:r>
            <a:r>
              <a:rPr lang="en-US" sz="2800" b="1" dirty="0" smtClean="0">
                <a:solidFill>
                  <a:srgbClr val="FF0000"/>
                </a:solidFill>
                <a:latin typeface="Georgia" pitchFamily="18" charset="0"/>
              </a:rPr>
              <a:t>science</a:t>
            </a:r>
            <a:r>
              <a:rPr lang="en-US" sz="2400" b="1" dirty="0" smtClean="0">
                <a:latin typeface="Georgia" pitchFamily="18" charset="0"/>
              </a:rPr>
              <a:t> as an engine of advance</a:t>
            </a:r>
          </a:p>
          <a:p>
            <a:pPr marL="457200" indent="-457200">
              <a:buAutoNum type="arabicPeriod"/>
            </a:pPr>
            <a:r>
              <a:rPr lang="en-US" sz="2400" b="1" dirty="0" smtClean="0">
                <a:latin typeface="Georgia" pitchFamily="18" charset="0"/>
              </a:rPr>
              <a:t>Show</a:t>
            </a:r>
            <a:r>
              <a:rPr lang="en-US" sz="2400" b="1" dirty="0" smtClean="0">
                <a:solidFill>
                  <a:srgbClr val="FF0000"/>
                </a:solidFill>
                <a:latin typeface="Georgia" pitchFamily="18" charset="0"/>
              </a:rPr>
              <a:t> </a:t>
            </a:r>
            <a:r>
              <a:rPr lang="en-US" sz="2800" b="1" dirty="0" smtClean="0">
                <a:solidFill>
                  <a:srgbClr val="FF0000"/>
                </a:solidFill>
                <a:latin typeface="Georgia" pitchFamily="18" charset="0"/>
              </a:rPr>
              <a:t>solidarity</a:t>
            </a:r>
            <a:r>
              <a:rPr lang="en-US" sz="2400" b="1" dirty="0" smtClean="0">
                <a:latin typeface="Georgia" pitchFamily="18" charset="0"/>
              </a:rPr>
              <a:t> with the poor</a:t>
            </a:r>
            <a:endParaRPr lang="en-US" sz="2400" b="1" dirty="0" smtClean="0">
              <a:latin typeface="Georgia" pitchFamily="18" charset="0"/>
            </a:endParaRPr>
          </a:p>
          <a:p>
            <a:endParaRPr lang="en-US" sz="36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508000" y="6526510"/>
            <a:ext cx="5740400" cy="307777"/>
          </a:xfrm>
          <a:prstGeom prst="rect">
            <a:avLst/>
          </a:prstGeom>
          <a:noFill/>
        </p:spPr>
        <p:txBody>
          <a:bodyPr wrap="square" rtlCol="0">
            <a:spAutoFit/>
          </a:bodyPr>
          <a:lstStyle/>
          <a:p>
            <a:r>
              <a:rPr lang="en-US" sz="1400" dirty="0" smtClean="0">
                <a:latin typeface="Georgia" panose="02040502050405020303" pitchFamily="18" charset="0"/>
              </a:rPr>
              <a:t>Photo credits: Mike Gore, Holly </a:t>
            </a:r>
            <a:r>
              <a:rPr lang="en-US" sz="1400" dirty="0" err="1" smtClean="0">
                <a:latin typeface="Georgia" panose="02040502050405020303" pitchFamily="18" charset="0"/>
              </a:rPr>
              <a:t>Kristinsson</a:t>
            </a:r>
            <a:r>
              <a:rPr lang="en-US" sz="1400" dirty="0" smtClean="0">
                <a:latin typeface="Georgia" panose="02040502050405020303" pitchFamily="18" charset="0"/>
              </a:rPr>
              <a:t>, Forward Press</a:t>
            </a:r>
            <a:endParaRPr lang="en-US" sz="1400" dirty="0">
              <a:latin typeface="Georgia" panose="02040502050405020303"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99" t="6831" r="23634"/>
          <a:stretch/>
        </p:blipFill>
        <p:spPr>
          <a:xfrm>
            <a:off x="5982606" y="3668006"/>
            <a:ext cx="3048000" cy="207873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887" t="3187" r="9463"/>
          <a:stretch/>
        </p:blipFill>
        <p:spPr>
          <a:xfrm>
            <a:off x="3553594" y="3910103"/>
            <a:ext cx="2743201" cy="231439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458168"/>
            <a:ext cx="3890032" cy="2078736"/>
          </a:xfrm>
          <a:prstGeom prst="rect">
            <a:avLst/>
          </a:prstGeom>
        </p:spPr>
      </p:pic>
    </p:spTree>
    <p:extLst>
      <p:ext uri="{BB962C8B-B14F-4D97-AF65-F5344CB8AC3E}">
        <p14:creationId xmlns:p14="http://schemas.microsoft.com/office/powerpoint/2010/main" val="3417758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455702" cy="523220"/>
          </a:xfrm>
          <a:prstGeom prst="rect">
            <a:avLst/>
          </a:prstGeom>
          <a:noFill/>
        </p:spPr>
        <p:txBody>
          <a:bodyPr wrap="square" rtlCol="0">
            <a:spAutoFit/>
          </a:bodyPr>
          <a:lstStyle/>
          <a:p>
            <a:pPr algn="r"/>
            <a:r>
              <a:rPr lang="en-US" sz="2800" b="1" dirty="0" smtClean="0">
                <a:solidFill>
                  <a:schemeClr val="bg1"/>
                </a:solidFill>
                <a:latin typeface="Georgia" pitchFamily="18" charset="0"/>
              </a:rPr>
              <a:t>Reason for concern</a:t>
            </a:r>
            <a:endParaRPr lang="en-US" sz="2800" b="1" dirty="0" smtClean="0">
              <a:solidFill>
                <a:schemeClr val="bg1"/>
              </a:solidFill>
              <a:latin typeface="Georgia" pitchFamily="18" charset="0"/>
            </a:endParaRPr>
          </a:p>
        </p:txBody>
      </p:sp>
      <p:pic>
        <p:nvPicPr>
          <p:cNvPr id="8" name="Picture 7"/>
          <p:cNvPicPr>
            <a:picLocks noChangeAspect="1"/>
          </p:cNvPicPr>
          <p:nvPr/>
        </p:nvPicPr>
        <p:blipFill>
          <a:blip r:embed="rId3"/>
          <a:stretch>
            <a:fillRect/>
          </a:stretch>
        </p:blipFill>
        <p:spPr>
          <a:xfrm>
            <a:off x="990600" y="1676400"/>
            <a:ext cx="7391400" cy="4434840"/>
          </a:xfrm>
          <a:prstGeom prst="rect">
            <a:avLst/>
          </a:prstGeom>
        </p:spPr>
      </p:pic>
    </p:spTree>
    <p:extLst>
      <p:ext uri="{BB962C8B-B14F-4D97-AF65-F5344CB8AC3E}">
        <p14:creationId xmlns:p14="http://schemas.microsoft.com/office/powerpoint/2010/main" val="1811439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608102" cy="523220"/>
          </a:xfrm>
          <a:prstGeom prst="rect">
            <a:avLst/>
          </a:prstGeom>
          <a:noFill/>
        </p:spPr>
        <p:txBody>
          <a:bodyPr wrap="square" rtlCol="0">
            <a:spAutoFit/>
          </a:bodyPr>
          <a:lstStyle/>
          <a:p>
            <a:pPr algn="r"/>
            <a:r>
              <a:rPr lang="en-US" sz="2800" b="1" dirty="0" smtClean="0">
                <a:solidFill>
                  <a:schemeClr val="bg1"/>
                </a:solidFill>
                <a:latin typeface="Georgia" pitchFamily="18" charset="0"/>
              </a:rPr>
              <a:t>But a</a:t>
            </a:r>
            <a:r>
              <a:rPr lang="en-US" sz="2800" b="1" dirty="0" smtClean="0">
                <a:solidFill>
                  <a:schemeClr val="bg1"/>
                </a:solidFill>
                <a:latin typeface="Georgia" pitchFamily="18" charset="0"/>
              </a:rPr>
              <a:t>lso remarkable </a:t>
            </a:r>
            <a:r>
              <a:rPr lang="en-US" sz="2800" b="1" dirty="0" smtClean="0">
                <a:solidFill>
                  <a:schemeClr val="bg1"/>
                </a:solidFill>
                <a:latin typeface="Georgia" pitchFamily="18" charset="0"/>
              </a:rPr>
              <a:t>progress</a:t>
            </a:r>
          </a:p>
        </p:txBody>
      </p:sp>
      <p:sp>
        <p:nvSpPr>
          <p:cNvPr id="2" name="TextBox 1"/>
          <p:cNvSpPr txBox="1"/>
          <p:nvPr/>
        </p:nvSpPr>
        <p:spPr>
          <a:xfrm>
            <a:off x="304800" y="981075"/>
            <a:ext cx="8610600" cy="707886"/>
          </a:xfrm>
          <a:prstGeom prst="rect">
            <a:avLst/>
          </a:prstGeom>
          <a:noFill/>
        </p:spPr>
        <p:txBody>
          <a:bodyPr wrap="square" rtlCol="0">
            <a:spAutoFit/>
          </a:bodyPr>
          <a:lstStyle/>
          <a:p>
            <a:r>
              <a:rPr lang="en-US" sz="2000" b="1" dirty="0" smtClean="0">
                <a:solidFill>
                  <a:srgbClr val="FF0000"/>
                </a:solidFill>
                <a:latin typeface="Georgia" panose="02040502050405020303" pitchFamily="18" charset="0"/>
              </a:rPr>
              <a:t>Global </a:t>
            </a:r>
            <a:r>
              <a:rPr lang="en-US" sz="2000" b="1" dirty="0" smtClean="0">
                <a:solidFill>
                  <a:srgbClr val="FF0000"/>
                </a:solidFill>
                <a:latin typeface="Georgia" panose="02040502050405020303" pitchFamily="18" charset="0"/>
              </a:rPr>
              <a:t>population </a:t>
            </a:r>
            <a:r>
              <a:rPr lang="en-US" sz="2000" b="1" dirty="0" smtClean="0">
                <a:solidFill>
                  <a:srgbClr val="FF0000"/>
                </a:solidFill>
                <a:latin typeface="Georgia" panose="02040502050405020303" pitchFamily="18" charset="0"/>
              </a:rPr>
              <a:t>grew </a:t>
            </a:r>
            <a:r>
              <a:rPr lang="en-US" sz="2000" b="1" dirty="0" smtClean="0">
                <a:solidFill>
                  <a:srgbClr val="FF0000"/>
                </a:solidFill>
                <a:latin typeface="Georgia" panose="02040502050405020303" pitchFamily="18" charset="0"/>
              </a:rPr>
              <a:t>from 5.4 </a:t>
            </a:r>
            <a:r>
              <a:rPr lang="en-US" sz="2000" b="1" dirty="0" smtClean="0">
                <a:solidFill>
                  <a:srgbClr val="FF0000"/>
                </a:solidFill>
                <a:latin typeface="Georgia" panose="02040502050405020303" pitchFamily="18" charset="0"/>
              </a:rPr>
              <a:t>- 7.5 billion </a:t>
            </a:r>
            <a:r>
              <a:rPr lang="en-US" sz="2000" b="1" dirty="0" smtClean="0">
                <a:solidFill>
                  <a:srgbClr val="FF0000"/>
                </a:solidFill>
                <a:latin typeface="Georgia" panose="02040502050405020303" pitchFamily="18" charset="0"/>
              </a:rPr>
              <a:t>over </a:t>
            </a:r>
            <a:r>
              <a:rPr lang="en-US" sz="2000" b="1" dirty="0" smtClean="0">
                <a:solidFill>
                  <a:srgbClr val="FF0000"/>
                </a:solidFill>
                <a:latin typeface="Georgia" panose="02040502050405020303" pitchFamily="18" charset="0"/>
              </a:rPr>
              <a:t>same period</a:t>
            </a:r>
            <a:r>
              <a:rPr lang="en-US" sz="2000" b="1" dirty="0">
                <a:solidFill>
                  <a:srgbClr val="FF0000"/>
                </a:solidFill>
                <a:latin typeface="Georgia" panose="02040502050405020303" pitchFamily="18" charset="0"/>
              </a:rPr>
              <a:t> </a:t>
            </a:r>
            <a:r>
              <a:rPr lang="en-US" sz="2000" b="1" dirty="0" smtClean="0">
                <a:solidFill>
                  <a:srgbClr val="FF0000"/>
                </a:solidFill>
                <a:latin typeface="Georgia" panose="02040502050405020303" pitchFamily="18" charset="0"/>
              </a:rPr>
              <a:t>…    &gt;2 </a:t>
            </a:r>
            <a:r>
              <a:rPr lang="en-US" sz="2000" b="1" dirty="0" err="1" smtClean="0">
                <a:solidFill>
                  <a:srgbClr val="FF0000"/>
                </a:solidFill>
                <a:latin typeface="Georgia" panose="02040502050405020303" pitchFamily="18" charset="0"/>
              </a:rPr>
              <a:t>bn</a:t>
            </a:r>
            <a:r>
              <a:rPr lang="en-US" sz="2000" b="1" dirty="0" smtClean="0">
                <a:solidFill>
                  <a:srgbClr val="FF0000"/>
                </a:solidFill>
                <a:latin typeface="Georgia" panose="02040502050405020303" pitchFamily="18" charset="0"/>
              </a:rPr>
              <a:t> </a:t>
            </a:r>
            <a:r>
              <a:rPr lang="en-US" sz="2000" b="1" dirty="0" smtClean="0">
                <a:solidFill>
                  <a:srgbClr val="FF0000"/>
                </a:solidFill>
                <a:latin typeface="Georgia" panose="02040502050405020303" pitchFamily="18" charset="0"/>
              </a:rPr>
              <a:t>more people </a:t>
            </a:r>
            <a:r>
              <a:rPr lang="en-US" sz="2000" b="1" dirty="0" smtClean="0">
                <a:solidFill>
                  <a:srgbClr val="FF0000"/>
                </a:solidFill>
                <a:latin typeface="Georgia" panose="02040502050405020303" pitchFamily="18" charset="0"/>
              </a:rPr>
              <a:t>adequately nourished in a quarter </a:t>
            </a:r>
            <a:r>
              <a:rPr lang="en-US" sz="2000" b="1" dirty="0" smtClean="0">
                <a:solidFill>
                  <a:srgbClr val="FF0000"/>
                </a:solidFill>
                <a:latin typeface="Georgia" panose="02040502050405020303" pitchFamily="18" charset="0"/>
              </a:rPr>
              <a:t>century.</a:t>
            </a:r>
            <a:endParaRPr lang="en-US" sz="2000" b="1" dirty="0">
              <a:solidFill>
                <a:srgbClr val="FF0000"/>
              </a:solidFill>
              <a:latin typeface="Georgia" panose="02040502050405020303" pitchFamily="18" charset="0"/>
            </a:endParaRPr>
          </a:p>
        </p:txBody>
      </p:sp>
      <p:pic>
        <p:nvPicPr>
          <p:cNvPr id="9" name="Picture 8"/>
          <p:cNvPicPr>
            <a:picLocks noChangeAspect="1"/>
          </p:cNvPicPr>
          <p:nvPr/>
        </p:nvPicPr>
        <p:blipFill>
          <a:blip r:embed="rId3"/>
          <a:stretch>
            <a:fillRect/>
          </a:stretch>
        </p:blipFill>
        <p:spPr>
          <a:xfrm>
            <a:off x="1066800" y="2209800"/>
            <a:ext cx="6731000" cy="4038600"/>
          </a:xfrm>
          <a:prstGeom prst="rect">
            <a:avLst/>
          </a:prstGeom>
        </p:spPr>
      </p:pic>
    </p:spTree>
    <p:extLst>
      <p:ext uri="{BB962C8B-B14F-4D97-AF65-F5344CB8AC3E}">
        <p14:creationId xmlns:p14="http://schemas.microsoft.com/office/powerpoint/2010/main" val="1372428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sp>
        <p:nvSpPr>
          <p:cNvPr id="5" name="TextBox 4"/>
          <p:cNvSpPr txBox="1"/>
          <p:nvPr/>
        </p:nvSpPr>
        <p:spPr>
          <a:xfrm>
            <a:off x="304799" y="1286470"/>
            <a:ext cx="8539397" cy="400110"/>
          </a:xfrm>
          <a:prstGeom prst="rect">
            <a:avLst/>
          </a:prstGeom>
          <a:noFill/>
        </p:spPr>
        <p:txBody>
          <a:bodyPr wrap="square" rtlCol="0">
            <a:spAutoFit/>
          </a:bodyPr>
          <a:lstStyle/>
          <a:p>
            <a:r>
              <a:rPr lang="en-US" sz="2000" b="1" dirty="0" smtClean="0">
                <a:solidFill>
                  <a:srgbClr val="FF0000"/>
                </a:solidFill>
                <a:latin typeface="Georgia" panose="02040502050405020303" pitchFamily="18" charset="0"/>
              </a:rPr>
              <a:t>Also steady progress </a:t>
            </a:r>
            <a:r>
              <a:rPr lang="en-US" sz="2000" b="1" dirty="0" smtClean="0">
                <a:solidFill>
                  <a:srgbClr val="FF0000"/>
                </a:solidFill>
                <a:latin typeface="Georgia" panose="02040502050405020303" pitchFamily="18" charset="0"/>
              </a:rPr>
              <a:t>reducing </a:t>
            </a:r>
            <a:r>
              <a:rPr lang="en-US" sz="2000" b="1" dirty="0" smtClean="0">
                <a:solidFill>
                  <a:srgbClr val="FF0000"/>
                </a:solidFill>
                <a:latin typeface="Georgia" panose="02040502050405020303" pitchFamily="18" charset="0"/>
              </a:rPr>
              <a:t>children underweight for age</a:t>
            </a:r>
            <a:endParaRPr lang="en-US" sz="2000" b="1" dirty="0">
              <a:solidFill>
                <a:srgbClr val="FF0000"/>
              </a:solidFill>
              <a:latin typeface="Georgia" panose="02040502050405020303" pitchFamily="18" charset="0"/>
            </a:endParaRPr>
          </a:p>
        </p:txBody>
      </p:sp>
      <p:pic>
        <p:nvPicPr>
          <p:cNvPr id="8" name="Picture 7"/>
          <p:cNvPicPr>
            <a:picLocks noChangeAspect="1"/>
          </p:cNvPicPr>
          <p:nvPr/>
        </p:nvPicPr>
        <p:blipFill>
          <a:blip r:embed="rId3"/>
          <a:stretch>
            <a:fillRect/>
          </a:stretch>
        </p:blipFill>
        <p:spPr>
          <a:xfrm>
            <a:off x="1447800" y="2286000"/>
            <a:ext cx="6197600" cy="3718560"/>
          </a:xfrm>
          <a:prstGeom prst="rect">
            <a:avLst/>
          </a:prstGeom>
        </p:spPr>
      </p:pic>
    </p:spTree>
    <p:extLst>
      <p:ext uri="{BB962C8B-B14F-4D97-AF65-F5344CB8AC3E}">
        <p14:creationId xmlns:p14="http://schemas.microsoft.com/office/powerpoint/2010/main" val="360150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76" y="1133475"/>
            <a:ext cx="8797247" cy="5262979"/>
          </a:xfrm>
          <a:prstGeom prst="rect">
            <a:avLst/>
          </a:prstGeom>
          <a:noFill/>
        </p:spPr>
        <p:txBody>
          <a:bodyPr wrap="square" rtlCol="0">
            <a:spAutoFit/>
          </a:bodyPr>
          <a:lstStyle/>
          <a:p>
            <a:r>
              <a:rPr lang="en-US" sz="2400" b="1" dirty="0" smtClean="0">
                <a:latin typeface="Georgia" pitchFamily="18" charset="0"/>
              </a:rPr>
              <a:t>Food systems successes in 1940s-80s enabled dramatic poverty reduction and improved standards of living</a:t>
            </a:r>
          </a:p>
          <a:p>
            <a:endParaRPr lang="en-US" sz="2400" dirty="0">
              <a:latin typeface="Georgia" pitchFamily="18" charset="0"/>
            </a:endParaRPr>
          </a:p>
          <a:p>
            <a:r>
              <a:rPr lang="en-US" sz="2400" dirty="0" smtClean="0">
                <a:latin typeface="Georgia" pitchFamily="18" charset="0"/>
              </a:rPr>
              <a:t>Today &gt;</a:t>
            </a:r>
            <a:r>
              <a:rPr lang="en-US" sz="2400" dirty="0" smtClean="0">
                <a:latin typeface="Georgia" pitchFamily="18" charset="0"/>
              </a:rPr>
              <a:t>6.5 (~3.5-4) </a:t>
            </a:r>
            <a:r>
              <a:rPr lang="en-US" sz="2400" dirty="0" err="1" smtClean="0">
                <a:latin typeface="Georgia" pitchFamily="18" charset="0"/>
              </a:rPr>
              <a:t>bn</a:t>
            </a:r>
            <a:r>
              <a:rPr lang="en-US" sz="2400" dirty="0" smtClean="0">
                <a:latin typeface="Georgia" pitchFamily="18" charset="0"/>
              </a:rPr>
              <a:t> </a:t>
            </a:r>
            <a:r>
              <a:rPr lang="en-US" sz="2400" dirty="0">
                <a:latin typeface="Georgia" pitchFamily="18" charset="0"/>
              </a:rPr>
              <a:t>people have adequate </a:t>
            </a:r>
            <a:r>
              <a:rPr lang="en-US" sz="2400" dirty="0" smtClean="0">
                <a:latin typeface="Georgia" pitchFamily="18" charset="0"/>
              </a:rPr>
              <a:t>calories (micronutrients), </a:t>
            </a:r>
            <a:r>
              <a:rPr lang="en-US" sz="2400" dirty="0">
                <a:latin typeface="Georgia" pitchFamily="18" charset="0"/>
              </a:rPr>
              <a:t>up from </a:t>
            </a:r>
            <a:r>
              <a:rPr lang="en-US" sz="2400" dirty="0" smtClean="0">
                <a:latin typeface="Georgia" pitchFamily="18" charset="0"/>
              </a:rPr>
              <a:t>only about </a:t>
            </a:r>
            <a:r>
              <a:rPr lang="en-US" sz="2400" dirty="0">
                <a:latin typeface="Georgia" pitchFamily="18" charset="0"/>
              </a:rPr>
              <a:t>2 </a:t>
            </a:r>
            <a:r>
              <a:rPr lang="en-US" sz="2400" dirty="0" smtClean="0">
                <a:latin typeface="Georgia" pitchFamily="18" charset="0"/>
              </a:rPr>
              <a:t>(1) </a:t>
            </a:r>
            <a:r>
              <a:rPr lang="en-US" sz="2400" dirty="0" err="1" smtClean="0">
                <a:latin typeface="Georgia" pitchFamily="18" charset="0"/>
              </a:rPr>
              <a:t>bn</a:t>
            </a:r>
            <a:r>
              <a:rPr lang="en-US" sz="2400" dirty="0" smtClean="0">
                <a:latin typeface="Georgia" pitchFamily="18" charset="0"/>
              </a:rPr>
              <a:t> </a:t>
            </a:r>
            <a:r>
              <a:rPr lang="en-US" sz="2400" dirty="0" smtClean="0">
                <a:latin typeface="Georgia" pitchFamily="18" charset="0"/>
              </a:rPr>
              <a:t>just 50 </a:t>
            </a:r>
            <a:r>
              <a:rPr lang="en-US" sz="2400" dirty="0">
                <a:latin typeface="Georgia" pitchFamily="18" charset="0"/>
              </a:rPr>
              <a:t>years </a:t>
            </a:r>
            <a:r>
              <a:rPr lang="en-US" sz="2400" dirty="0" smtClean="0">
                <a:latin typeface="Georgia" pitchFamily="18" charset="0"/>
              </a:rPr>
              <a:t>ago. </a:t>
            </a:r>
          </a:p>
          <a:p>
            <a:endParaRPr lang="en-US" sz="2400" dirty="0">
              <a:latin typeface="Georgia" pitchFamily="18" charset="0"/>
            </a:endParaRPr>
          </a:p>
          <a:p>
            <a:r>
              <a:rPr lang="en-US" sz="2400" dirty="0" smtClean="0">
                <a:latin typeface="Georgia" pitchFamily="18" charset="0"/>
              </a:rPr>
              <a:t>Public/private ag R&amp;D and policy reforms led productivity growth to outpace demand growth, increasing land/water efficiency use, and steadily lowering real food prices, lifting hundreds of millions from poverty and hunger.  </a:t>
            </a:r>
          </a:p>
          <a:p>
            <a:endParaRPr lang="en-US" sz="2400" dirty="0" smtClean="0">
              <a:latin typeface="Georgia" pitchFamily="18" charset="0"/>
            </a:endParaRPr>
          </a:p>
          <a:p>
            <a:endParaRPr lang="en-US" sz="2400" dirty="0" smtClean="0">
              <a:latin typeface="Georgia" pitchFamily="18" charset="0"/>
            </a:endParaRPr>
          </a:p>
          <a:p>
            <a:endParaRPr lang="en-US" sz="2400" dirty="0" smtClean="0">
              <a:latin typeface="Georgia" pitchFamily="18" charset="0"/>
            </a:endParaRPr>
          </a:p>
          <a:p>
            <a:r>
              <a:rPr lang="en-US" sz="2400" dirty="0">
                <a:latin typeface="Georgia" pitchFamily="18" charset="0"/>
              </a:rPr>
              <a:t>	</a:t>
            </a:r>
            <a:r>
              <a:rPr lang="en-US" sz="2400" dirty="0" smtClean="0">
                <a:latin typeface="Georgia" pitchFamily="18" charset="0"/>
              </a:rPr>
              <a:t>  	   … </a:t>
            </a:r>
            <a:r>
              <a:rPr lang="en-US" sz="2400" b="1" dirty="0" smtClean="0">
                <a:latin typeface="Georgia" pitchFamily="18" charset="0"/>
              </a:rPr>
              <a:t>and induced a dangerous complacency. </a:t>
            </a:r>
            <a:endParaRPr lang="en-US" sz="24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spTree>
    <p:extLst>
      <p:ext uri="{BB962C8B-B14F-4D97-AF65-F5344CB8AC3E}">
        <p14:creationId xmlns:p14="http://schemas.microsoft.com/office/powerpoint/2010/main" val="8853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24024" y="1968532"/>
            <a:ext cx="5695949" cy="3868254"/>
          </a:xfrm>
          <a:prstGeom prst="rect">
            <a:avLst/>
          </a:prstGeom>
        </p:spPr>
      </p:pic>
      <p:sp>
        <p:nvSpPr>
          <p:cNvPr id="3" name="TextBox 2"/>
          <p:cNvSpPr txBox="1"/>
          <p:nvPr/>
        </p:nvSpPr>
        <p:spPr>
          <a:xfrm>
            <a:off x="76199" y="1066800"/>
            <a:ext cx="8991600" cy="830997"/>
          </a:xfrm>
          <a:prstGeom prst="rect">
            <a:avLst/>
          </a:prstGeom>
          <a:noFill/>
        </p:spPr>
        <p:txBody>
          <a:bodyPr wrap="square" rtlCol="0">
            <a:spAutoFit/>
          </a:bodyPr>
          <a:lstStyle/>
          <a:p>
            <a:r>
              <a:rPr lang="en-US" sz="2400" dirty="0" smtClean="0">
                <a:latin typeface="Georgia" pitchFamily="18" charset="0"/>
              </a:rPr>
              <a:t>Complacency led to </a:t>
            </a:r>
            <a:r>
              <a:rPr lang="en-US" sz="2400" dirty="0" smtClean="0">
                <a:latin typeface="Georgia" pitchFamily="18" charset="0"/>
              </a:rPr>
              <a:t>underinvestment in innovations. Supply </a:t>
            </a:r>
            <a:r>
              <a:rPr lang="en-US" sz="2400" dirty="0">
                <a:latin typeface="Georgia" pitchFamily="18" charset="0"/>
              </a:rPr>
              <a:t>growth </a:t>
            </a:r>
            <a:r>
              <a:rPr lang="en-US" sz="2400" dirty="0" smtClean="0">
                <a:latin typeface="Georgia" pitchFamily="18" charset="0"/>
              </a:rPr>
              <a:t>slowed relative to demand growth. Result: higher </a:t>
            </a:r>
            <a:r>
              <a:rPr lang="en-US" sz="2400" dirty="0" smtClean="0">
                <a:latin typeface="Georgia" pitchFamily="18" charset="0"/>
              </a:rPr>
              <a:t>prices</a:t>
            </a:r>
            <a:r>
              <a:rPr lang="en-US" sz="2400" dirty="0" smtClean="0">
                <a:latin typeface="Georgia" pitchFamily="18" charset="0"/>
              </a:rPr>
              <a:t>.</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76199" y="5621027"/>
            <a:ext cx="8991600" cy="830997"/>
          </a:xfrm>
          <a:prstGeom prst="rect">
            <a:avLst/>
          </a:prstGeom>
          <a:noFill/>
        </p:spPr>
        <p:txBody>
          <a:bodyPr wrap="square" rtlCol="0">
            <a:spAutoFit/>
          </a:bodyPr>
          <a:lstStyle/>
          <a:p>
            <a:r>
              <a:rPr lang="en-US" sz="2400" dirty="0" smtClean="0">
                <a:latin typeface="Georgia" pitchFamily="18" charset="0"/>
              </a:rPr>
              <a:t>Most forecasts predict non-decreasing </a:t>
            </a:r>
            <a:r>
              <a:rPr lang="en-US" sz="2400" dirty="0">
                <a:latin typeface="Georgia" pitchFamily="18" charset="0"/>
              </a:rPr>
              <a:t>food prices </a:t>
            </a:r>
            <a:r>
              <a:rPr lang="en-US" sz="2400" dirty="0" smtClean="0">
                <a:latin typeface="Georgia" pitchFamily="18" charset="0"/>
              </a:rPr>
              <a:t>over the </a:t>
            </a:r>
            <a:r>
              <a:rPr lang="en-US" sz="2400" dirty="0">
                <a:latin typeface="Georgia" pitchFamily="18" charset="0"/>
              </a:rPr>
              <a:t>next </a:t>
            </a:r>
            <a:r>
              <a:rPr lang="en-US" sz="2400" dirty="0" smtClean="0">
                <a:latin typeface="Georgia" pitchFamily="18" charset="0"/>
              </a:rPr>
              <a:t>20 years </a:t>
            </a:r>
            <a:r>
              <a:rPr lang="en-US" sz="2400" dirty="0">
                <a:latin typeface="Georgia" pitchFamily="18" charset="0"/>
              </a:rPr>
              <a:t>as demand growth </a:t>
            </a:r>
            <a:r>
              <a:rPr lang="en-US" sz="2400" dirty="0" smtClean="0">
                <a:latin typeface="Georgia" pitchFamily="18" charset="0"/>
              </a:rPr>
              <a:t>&gt; supply </a:t>
            </a:r>
            <a:r>
              <a:rPr lang="en-US" sz="2400" dirty="0">
                <a:latin typeface="Georgia" pitchFamily="18" charset="0"/>
              </a:rPr>
              <a:t>expansion worldwide.</a:t>
            </a:r>
            <a:endParaRPr lang="en-US" sz="2400" dirty="0"/>
          </a:p>
        </p:txBody>
      </p:sp>
      <p:sp>
        <p:nvSpPr>
          <p:cNvPr id="7"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Stagnation</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1880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18507</TotalTime>
  <Words>1643</Words>
  <Application>Microsoft Office PowerPoint</Application>
  <PresentationFormat>On-screen Show (4:3)</PresentationFormat>
  <Paragraphs>178</Paragraphs>
  <Slides>32</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Georgia</vt:lpstr>
      <vt:lpstr>Times New Roman</vt:lpstr>
      <vt:lpstr>Opportunity104October2008</vt:lpstr>
      <vt:lpstr>Custom Design</vt:lpstr>
      <vt:lpstr>1_Custom Design</vt:lpstr>
      <vt:lpstr> Christopher B. Barrett, Cornell University  15th Annual George McGovern Lecture US Mission to the United Nations Agencies in Rome April 4, 2019</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co-location of food insecurity with conflict</vt:lpstr>
      <vt:lpstr>PowerPoint Presentation</vt:lpstr>
      <vt:lpstr>A sustainable food secure future for all requires innovations:  1. In growing the downstream supply of minerals and  vitamins from vegetables, fruits, and animal source foods.  2. Accelerating adaptation to climate change, water scarcity, and improving soil nutrient cycling in food production.  3. Food value chain enhancements to improve access, utilization, and stability.  4. Enhanced social protection and safety nets for the poorest.   5. Efforts to reduce conflict.   6. Better monitoring/measurement to improve management.  </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632</cp:revision>
  <dcterms:created xsi:type="dcterms:W3CDTF">2010-06-02T17:17:22Z</dcterms:created>
  <dcterms:modified xsi:type="dcterms:W3CDTF">2019-03-30T21:20:46Z</dcterms:modified>
</cp:coreProperties>
</file>